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37" r:id="rId2"/>
    <p:sldId id="256" r:id="rId3"/>
    <p:sldId id="304" r:id="rId4"/>
    <p:sldId id="306" r:id="rId5"/>
    <p:sldId id="329" r:id="rId6"/>
    <p:sldId id="293" r:id="rId7"/>
    <p:sldId id="338" r:id="rId8"/>
    <p:sldId id="339" r:id="rId9"/>
    <p:sldId id="310" r:id="rId10"/>
    <p:sldId id="311" r:id="rId11"/>
    <p:sldId id="347" r:id="rId12"/>
    <p:sldId id="344" r:id="rId13"/>
    <p:sldId id="343" r:id="rId14"/>
    <p:sldId id="325" r:id="rId15"/>
    <p:sldId id="300" r:id="rId16"/>
    <p:sldId id="330" r:id="rId17"/>
    <p:sldId id="331" r:id="rId18"/>
    <p:sldId id="341" r:id="rId19"/>
    <p:sldId id="342" r:id="rId20"/>
    <p:sldId id="296" r:id="rId21"/>
    <p:sldId id="345" r:id="rId22"/>
    <p:sldId id="328" r:id="rId23"/>
    <p:sldId id="334" r:id="rId24"/>
    <p:sldId id="335" r:id="rId25"/>
    <p:sldId id="336" r:id="rId26"/>
    <p:sldId id="346" r:id="rId27"/>
    <p:sldId id="319" r:id="rId28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63" autoAdjust="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755B1E-A1E9-409B-87CB-A18FCF17EEBB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3DAB1C7-10DC-4A0A-921B-4C6D097DA3F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83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4310E1-918A-49BB-BE06-537339FEF3C2}" type="slidenum">
              <a:rPr lang="pl-PL" altLang="pl-PL">
                <a:solidFill>
                  <a:srgbClr val="000000"/>
                </a:solidFill>
              </a:rPr>
              <a:pPr/>
              <a:t>6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8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1CC4-59D3-4EA4-8D6E-4CDCEF8487BB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0B49-DF3B-420E-93BF-D90FED77B5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74D91-BFEB-4222-B1AB-9A2A172E669F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2F38-41B6-4C72-AE0B-CE5DB30C8F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3138-8FB9-49D0-BB6C-AAD473FB1528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DFA3-7139-4757-B238-F022261212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FD3C-1183-4553-9B5F-4C448F967D70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4AE01-07E9-4AB7-AC45-39BF6BC1CE2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5F6F-6016-485B-A24C-F865A5C26ED6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831CE-F344-4F24-AE81-C63E4C177E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D0C8B-CB6C-426E-A489-B83F80F22F81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D4C5E-7D43-407C-B686-E40589AEFE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299C3-3BA9-46E0-807B-7B1E7EDFB2BA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D492-34E9-43DC-82F7-943315C843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301B-89CF-4071-A777-C3B14E7A7E65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BCC48-BBEF-4A13-BA1E-1BCFAA8A19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79393-E9E4-4A4B-AC67-298F915FAF2E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C777-A6EB-454E-8505-A75DE7A9A6D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E24F-0553-4C50-873B-790CFC959BBD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AE3A-61C2-452F-B637-E351912EDA7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2B83-C00A-4FE0-9296-B322FD24D994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A8A01-C9DE-4A9E-A2A7-8D023CDCAF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3CA2EE-FAFD-444F-BFD7-6E3A8901C6B4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AA8A6BA-138B-4290-91DD-0DD90674DB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nt.uni.opole.p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rbp@uni.opole.p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dss.uni.opole.pl/" TargetMode="External"/><Relationship Id="rId3" Type="http://schemas.openxmlformats.org/officeDocument/2006/relationships/hyperlink" Target="http://www.uni.opole.pl/" TargetMode="External"/><Relationship Id="rId7" Type="http://schemas.openxmlformats.org/officeDocument/2006/relationships/hyperlink" Target="http://www.studenci.uni.opol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westura.uni.opole.pl/" TargetMode="External"/><Relationship Id="rId5" Type="http://schemas.openxmlformats.org/officeDocument/2006/relationships/hyperlink" Target="http://www.jat.wfil.uni.opole.pl/" TargetMode="External"/><Relationship Id="rId4" Type="http://schemas.openxmlformats.org/officeDocument/2006/relationships/hyperlink" Target="http://www.wfil.uni.opole.pl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t.wfil.uni.opole.pl/" TargetMode="External"/><Relationship Id="rId2" Type="http://schemas.openxmlformats.org/officeDocument/2006/relationships/hyperlink" Target="http://ifa.wfil.uni.opole.pl/wp-content/uploads/I-MA-EP-winter-semester-2018-2019_updated-26.05.2018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b="1" dirty="0"/>
              <a:t>UNIVERSITY OF OPOLE</a:t>
            </a:r>
            <a:br>
              <a:rPr lang="pl-PL" altLang="pl-PL" b="1" dirty="0"/>
            </a:br>
            <a:r>
              <a:rPr lang="pl-PL" altLang="pl-PL" sz="3600" b="1" dirty="0"/>
              <a:t>FACULTY OF PHILOLOGY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162721"/>
            <a:ext cx="6400800" cy="457864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ADAPTATION DAY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sz="8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BA STUDIES (1st </a:t>
            </a:r>
            <a:r>
              <a:rPr lang="pl-PL" b="1" dirty="0" err="1">
                <a:solidFill>
                  <a:srgbClr val="FF0000"/>
                </a:solidFill>
              </a:rPr>
              <a:t>degree</a:t>
            </a:r>
            <a:r>
              <a:rPr lang="pl-PL" b="1" dirty="0">
                <a:solidFill>
                  <a:srgbClr val="FF0000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29 </a:t>
            </a:r>
            <a:r>
              <a:rPr lang="pl-PL" b="1" dirty="0" err="1">
                <a:solidFill>
                  <a:srgbClr val="FF0000"/>
                </a:solidFill>
              </a:rPr>
              <a:t>September</a:t>
            </a:r>
            <a:r>
              <a:rPr lang="pl-PL" b="1" dirty="0">
                <a:solidFill>
                  <a:srgbClr val="FF0000"/>
                </a:solidFill>
              </a:rPr>
              <a:t> 2022</a:t>
            </a:r>
            <a:br>
              <a:rPr lang="pl-PL" b="1" dirty="0">
                <a:solidFill>
                  <a:srgbClr val="FF0000"/>
                </a:solidFill>
              </a:rPr>
            </a:br>
            <a:endParaRPr lang="pl-PL" sz="1600" b="1" dirty="0">
              <a:solidFill>
                <a:srgbClr val="FF0000"/>
              </a:solidFill>
            </a:endParaRPr>
          </a:p>
          <a:p>
            <a:pPr eaLnBrk="1" hangingPunct="1"/>
            <a:r>
              <a:rPr lang="pl-PL" altLang="pl-PL" b="1" dirty="0">
                <a:solidFill>
                  <a:srgbClr val="0070C0"/>
                </a:solidFill>
              </a:rPr>
              <a:t>Język angielski w turystyce </a:t>
            </a:r>
            <a:br>
              <a:rPr lang="pl-PL" altLang="pl-PL" b="1" dirty="0">
                <a:solidFill>
                  <a:srgbClr val="0070C0"/>
                </a:solidFill>
              </a:rPr>
            </a:br>
            <a:r>
              <a:rPr lang="pl-PL" altLang="pl-PL" b="1" dirty="0">
                <a:solidFill>
                  <a:srgbClr val="0070C0"/>
                </a:solidFill>
              </a:rPr>
              <a:t>– profil praktyczny (JAT.PP) </a:t>
            </a:r>
          </a:p>
          <a:p>
            <a:pPr eaLnBrk="1" hangingPunct="1"/>
            <a:r>
              <a:rPr lang="pl-PL" altLang="pl-PL" b="1" dirty="0">
                <a:solidFill>
                  <a:srgbClr val="0070C0"/>
                </a:solidFill>
              </a:rPr>
              <a:t>English for </a:t>
            </a:r>
            <a:r>
              <a:rPr lang="pl-PL" altLang="pl-PL" b="1" dirty="0" err="1">
                <a:solidFill>
                  <a:srgbClr val="0070C0"/>
                </a:solidFill>
              </a:rPr>
              <a:t>Tourism</a:t>
            </a:r>
            <a:r>
              <a:rPr lang="pl-PL" altLang="pl-PL" b="1" dirty="0">
                <a:solidFill>
                  <a:srgbClr val="0070C0"/>
                </a:solidFill>
              </a:rPr>
              <a:t>, </a:t>
            </a:r>
            <a:r>
              <a:rPr lang="pl-PL" altLang="pl-PL" b="1" dirty="0" err="1">
                <a:solidFill>
                  <a:srgbClr val="0070C0"/>
                </a:solidFill>
              </a:rPr>
              <a:t>Practical</a:t>
            </a:r>
            <a:r>
              <a:rPr lang="pl-PL" altLang="pl-PL" b="1" dirty="0">
                <a:solidFill>
                  <a:srgbClr val="0070C0"/>
                </a:solidFill>
              </a:rPr>
              <a:t> Profile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85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ROOMS INFO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2352" y="1268760"/>
            <a:ext cx="8579296" cy="5455666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 err="1"/>
              <a:t>All</a:t>
            </a:r>
            <a:r>
              <a:rPr lang="pl-PL" sz="4000" b="1" dirty="0"/>
              <a:t> </a:t>
            </a:r>
            <a:r>
              <a:rPr lang="pl-PL" sz="4000" b="1" dirty="0" err="1"/>
              <a:t>JAT’s</a:t>
            </a:r>
            <a:r>
              <a:rPr lang="pl-PL" sz="4000" b="1" dirty="0"/>
              <a:t> </a:t>
            </a:r>
            <a:r>
              <a:rPr lang="pl-PL" sz="4000" b="1" dirty="0" err="1"/>
              <a:t>classes</a:t>
            </a:r>
            <a:r>
              <a:rPr lang="pl-PL" sz="4000" b="1" dirty="0"/>
              <a:t> </a:t>
            </a:r>
            <a:r>
              <a:rPr lang="pl-PL" sz="4000" b="1" dirty="0" err="1"/>
              <a:t>conducted</a:t>
            </a:r>
            <a:r>
              <a:rPr lang="pl-PL" sz="4000" b="1" dirty="0"/>
              <a:t> in:</a:t>
            </a:r>
          </a:p>
          <a:p>
            <a:pPr marL="0" indent="0" algn="ctr">
              <a:buNone/>
            </a:pPr>
            <a:endParaRPr lang="pl-PL" sz="4000" dirty="0"/>
          </a:p>
          <a:p>
            <a:pPr marL="914400" lvl="1" indent="-514350">
              <a:buAutoNum type="arabicPeriod"/>
            </a:pPr>
            <a:r>
              <a:rPr lang="pl-PL" sz="4000" dirty="0"/>
              <a:t>Collegium </a:t>
            </a:r>
            <a:r>
              <a:rPr lang="pl-PL" sz="4000" dirty="0" err="1"/>
              <a:t>Maius</a:t>
            </a:r>
            <a:r>
              <a:rPr lang="pl-PL" sz="4000" dirty="0"/>
              <a:t> (Pl. Kopernika 11)</a:t>
            </a:r>
          </a:p>
          <a:p>
            <a:pPr marL="914400" lvl="1" indent="-514350">
              <a:buAutoNum type="arabicPeriod"/>
            </a:pPr>
            <a:r>
              <a:rPr lang="pl-PL" sz="4000" dirty="0" err="1"/>
              <a:t>Main</a:t>
            </a:r>
            <a:r>
              <a:rPr lang="pl-PL" sz="4000" dirty="0"/>
              <a:t> </a:t>
            </a:r>
            <a:r>
              <a:rPr lang="pl-PL" sz="4000" dirty="0" err="1"/>
              <a:t>building</a:t>
            </a:r>
            <a:r>
              <a:rPr lang="pl-PL" sz="4000" dirty="0"/>
              <a:t> (ul. Oleska 48)</a:t>
            </a:r>
          </a:p>
          <a:p>
            <a:pPr marL="914400" lvl="1" indent="-514350">
              <a:buAutoNum type="arabicPeriod"/>
            </a:pPr>
            <a:r>
              <a:rPr lang="pl-PL" sz="4000" dirty="0"/>
              <a:t>Online/</a:t>
            </a:r>
            <a:r>
              <a:rPr lang="pl-PL" sz="4000" dirty="0" err="1"/>
              <a:t>distant</a:t>
            </a:r>
            <a:r>
              <a:rPr lang="pl-PL" sz="4000" dirty="0"/>
              <a:t> </a:t>
            </a:r>
            <a:r>
              <a:rPr lang="pl-PL" sz="4000" dirty="0" err="1"/>
              <a:t>mode</a:t>
            </a:r>
            <a:r>
              <a:rPr lang="pl-PL" sz="4000" dirty="0"/>
              <a:t>/</a:t>
            </a:r>
            <a:r>
              <a:rPr lang="pl-PL" sz="4000" dirty="0" err="1"/>
              <a:t>teaching</a:t>
            </a:r>
            <a:r>
              <a:rPr lang="pl-PL" sz="4000" dirty="0"/>
              <a:t> </a:t>
            </a:r>
            <a:br>
              <a:rPr lang="pl-PL" sz="4000" dirty="0"/>
            </a:br>
            <a:r>
              <a:rPr lang="pl-PL" sz="4000" dirty="0"/>
              <a:t>(via the Internet = </a:t>
            </a:r>
            <a:r>
              <a:rPr lang="pl-PL" sz="4000" dirty="0" err="1"/>
              <a:t>Teams</a:t>
            </a:r>
            <a:r>
              <a:rPr lang="pl-PL" sz="4000" dirty="0"/>
              <a:t> platform)</a:t>
            </a:r>
          </a:p>
          <a:p>
            <a:pPr marL="914400" lvl="1" indent="-514350">
              <a:buAutoNum type="arabicPeriod"/>
            </a:pPr>
            <a:r>
              <a:rPr lang="pl-PL" sz="4000" dirty="0" err="1"/>
              <a:t>Other</a:t>
            </a:r>
            <a:r>
              <a:rPr lang="pl-PL" sz="4000" dirty="0"/>
              <a:t> </a:t>
            </a:r>
            <a:r>
              <a:rPr lang="pl-PL" sz="4000" dirty="0" err="1"/>
              <a:t>locations</a:t>
            </a:r>
            <a:r>
              <a:rPr lang="pl-PL" sz="4000" dirty="0"/>
              <a:t> </a:t>
            </a:r>
            <a:r>
              <a:rPr lang="pl-PL" sz="4000" dirty="0" err="1"/>
              <a:t>possible</a:t>
            </a:r>
            <a:endParaRPr lang="pl-PL" sz="4000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836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ONLINE TEACHING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6916" y="1124744"/>
            <a:ext cx="8229600" cy="5544616"/>
          </a:xfrm>
        </p:spPr>
        <p:txBody>
          <a:bodyPr/>
          <a:lstStyle/>
          <a:p>
            <a:r>
              <a:rPr lang="pl-PL" dirty="0"/>
              <a:t>Microsoft </a:t>
            </a:r>
            <a:r>
              <a:rPr lang="pl-PL" dirty="0" err="1"/>
              <a:t>Teams</a:t>
            </a:r>
            <a:r>
              <a:rPr lang="pl-PL" dirty="0"/>
              <a:t> Platform</a:t>
            </a:r>
          </a:p>
          <a:p>
            <a:r>
              <a:rPr lang="pl-PL" dirty="0" err="1"/>
              <a:t>See</a:t>
            </a:r>
            <a:r>
              <a:rPr lang="pl-PL" dirty="0"/>
              <a:t> the </a:t>
            </a:r>
            <a:r>
              <a:rPr lang="pl-PL" dirty="0" err="1"/>
              <a:t>instruction</a:t>
            </a:r>
            <a:r>
              <a:rPr lang="pl-PL" dirty="0"/>
              <a:t> video on the </a:t>
            </a:r>
            <a:r>
              <a:rPr lang="pl-PL" dirty="0" err="1"/>
              <a:t>website</a:t>
            </a:r>
            <a:r>
              <a:rPr lang="pl-PL" dirty="0"/>
              <a:t> of IT Center = CENTRUM NOWOCZESNYCH TECHNOLOGII </a:t>
            </a:r>
            <a:r>
              <a:rPr lang="pl-PL" dirty="0">
                <a:hlinkClick r:id="rId2"/>
              </a:rPr>
              <a:t>https://cnt.uni.opole.pl//</a:t>
            </a:r>
            <a:endParaRPr lang="pl-PL" dirty="0"/>
          </a:p>
          <a:p>
            <a:endParaRPr lang="pl-PL" dirty="0"/>
          </a:p>
          <a:p>
            <a:r>
              <a:rPr lang="en-US" dirty="0"/>
              <a:t>use your uni.opole.pl address and password to log in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Find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teacher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course</a:t>
            </a:r>
            <a:r>
              <a:rPr lang="pl-PL" dirty="0"/>
              <a:t> – </a:t>
            </a:r>
            <a:r>
              <a:rPr lang="pl-PL" dirty="0" err="1"/>
              <a:t>ask</a:t>
            </a:r>
            <a:r>
              <a:rPr lang="pl-PL" dirty="0"/>
              <a:t> for </a:t>
            </a:r>
            <a:r>
              <a:rPr lang="pl-PL" dirty="0" err="1"/>
              <a:t>invitation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haven’t</a:t>
            </a:r>
            <a:r>
              <a:rPr lang="pl-PL" dirty="0"/>
              <a:t> </a:t>
            </a:r>
            <a:r>
              <a:rPr lang="pl-PL" dirty="0" err="1"/>
              <a:t>received</a:t>
            </a:r>
            <a:r>
              <a:rPr lang="pl-PL" dirty="0"/>
              <a:t> one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0497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1E7370-DB9A-4390-8B8A-48BBA901B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Obligatory</a:t>
            </a:r>
            <a:r>
              <a:rPr lang="pl-PL" dirty="0"/>
              <a:t> </a:t>
            </a:r>
            <a:r>
              <a:rPr lang="pl-PL" dirty="0" err="1"/>
              <a:t>workshops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E1C48D-7EA3-4BAB-B54C-EAE7E2CF2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endParaRPr lang="pl-PL" b="1" dirty="0"/>
          </a:p>
          <a:p>
            <a:r>
              <a:rPr lang="pl-PL" b="1" dirty="0" err="1"/>
              <a:t>Rights</a:t>
            </a:r>
            <a:r>
              <a:rPr lang="pl-PL" b="1" dirty="0"/>
              <a:t> and </a:t>
            </a:r>
            <a:r>
              <a:rPr lang="pl-PL" b="1" dirty="0" err="1"/>
              <a:t>obligations</a:t>
            </a:r>
            <a:r>
              <a:rPr lang="pl-PL" b="1" dirty="0"/>
              <a:t> of UO </a:t>
            </a:r>
            <a:r>
              <a:rPr lang="pl-PL" b="1" dirty="0" err="1"/>
              <a:t>students</a:t>
            </a:r>
            <a:endParaRPr lang="pl-PL" b="1" dirty="0"/>
          </a:p>
          <a:p>
            <a:endParaRPr lang="pl-PL" b="1" dirty="0"/>
          </a:p>
          <a:p>
            <a:r>
              <a:rPr lang="pl-PL" b="1" dirty="0" err="1" smtClean="0"/>
              <a:t>Observe</a:t>
            </a:r>
            <a:r>
              <a:rPr lang="pl-PL" b="1" dirty="0" smtClean="0"/>
              <a:t> the </a:t>
            </a:r>
            <a:r>
              <a:rPr lang="pl-PL" b="1" dirty="0" err="1" smtClean="0"/>
              <a:t>latest</a:t>
            </a:r>
            <a:r>
              <a:rPr lang="pl-PL" b="1" dirty="0" smtClean="0"/>
              <a:t> news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93599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Safety</a:t>
            </a:r>
            <a:r>
              <a:rPr lang="pl-PL" b="1" dirty="0"/>
              <a:t> Training </a:t>
            </a:r>
            <a:r>
              <a:rPr lang="pl-PL" dirty="0"/>
              <a:t>BHP (4h)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0675" y="1556792"/>
            <a:ext cx="8568952" cy="4968552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one </a:t>
            </a:r>
            <a:r>
              <a:rPr lang="pl-PL" sz="3600" dirty="0" err="1"/>
              <a:t>meeting</a:t>
            </a:r>
            <a:r>
              <a:rPr lang="pl-PL" sz="3600" dirty="0"/>
              <a:t> 4h - OBLIGATORY </a:t>
            </a:r>
          </a:p>
          <a:p>
            <a:pPr marL="0" indent="0" algn="ctr">
              <a:buNone/>
            </a:pPr>
            <a:r>
              <a:rPr lang="pl-PL" sz="2800" dirty="0"/>
              <a:t>Szkolenie BHP po polsku </a:t>
            </a:r>
          </a:p>
          <a:p>
            <a:pPr marL="0" indent="0" algn="ctr">
              <a:buNone/>
            </a:pPr>
            <a:r>
              <a:rPr lang="pl-PL" sz="2800" dirty="0"/>
              <a:t>OR</a:t>
            </a:r>
          </a:p>
          <a:p>
            <a:pPr marL="0" indent="0" algn="ctr">
              <a:buNone/>
            </a:pPr>
            <a:r>
              <a:rPr lang="pl-PL" sz="2800" dirty="0" err="1">
                <a:solidFill>
                  <a:srgbClr val="FF0000"/>
                </a:solidFill>
              </a:rPr>
              <a:t>Safety</a:t>
            </a:r>
            <a:r>
              <a:rPr lang="pl-PL" sz="2800" dirty="0">
                <a:solidFill>
                  <a:srgbClr val="FF0000"/>
                </a:solidFill>
              </a:rPr>
              <a:t> </a:t>
            </a:r>
            <a:r>
              <a:rPr lang="pl-PL" sz="2800" dirty="0" err="1">
                <a:solidFill>
                  <a:srgbClr val="FF0000"/>
                </a:solidFill>
              </a:rPr>
              <a:t>training</a:t>
            </a:r>
            <a:r>
              <a:rPr lang="pl-PL" sz="2800" dirty="0">
                <a:solidFill>
                  <a:srgbClr val="FF0000"/>
                </a:solidFill>
              </a:rPr>
              <a:t> in English  </a:t>
            </a:r>
          </a:p>
          <a:p>
            <a:pPr marL="0" indent="0" algn="ctr">
              <a:buNone/>
            </a:pPr>
            <a:r>
              <a:rPr lang="pl-PL" sz="3600" dirty="0" err="1">
                <a:solidFill>
                  <a:srgbClr val="FF0000"/>
                </a:solidFill>
              </a:rPr>
              <a:t>will</a:t>
            </a:r>
            <a:r>
              <a:rPr lang="pl-PL" sz="3600" dirty="0">
                <a:solidFill>
                  <a:srgbClr val="FF0000"/>
                </a:solidFill>
              </a:rPr>
              <a:t> be </a:t>
            </a:r>
            <a:r>
              <a:rPr lang="pl-PL" sz="3600" dirty="0" err="1">
                <a:solidFill>
                  <a:srgbClr val="FF0000"/>
                </a:solidFill>
              </a:rPr>
              <a:t>announced</a:t>
            </a:r>
            <a:r>
              <a:rPr lang="pl-PL" sz="3600" dirty="0">
                <a:solidFill>
                  <a:srgbClr val="FF0000"/>
                </a:solidFill>
              </a:rPr>
              <a:t> </a:t>
            </a:r>
            <a:r>
              <a:rPr lang="pl-PL" sz="3600" dirty="0" err="1">
                <a:solidFill>
                  <a:srgbClr val="FF0000"/>
                </a:solidFill>
              </a:rPr>
              <a:t>soon</a:t>
            </a:r>
            <a:endParaRPr lang="pl-PL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3600" dirty="0">
                <a:solidFill>
                  <a:srgbClr val="FF0000"/>
                </a:solidFill>
              </a:rPr>
              <a:t>Do </a:t>
            </a:r>
            <a:r>
              <a:rPr lang="pl-PL" sz="3600" dirty="0" err="1">
                <a:solidFill>
                  <a:srgbClr val="FF0000"/>
                </a:solidFill>
              </a:rPr>
              <a:t>observe</a:t>
            </a:r>
            <a:r>
              <a:rPr lang="pl-PL" sz="3600" dirty="0">
                <a:solidFill>
                  <a:srgbClr val="FF0000"/>
                </a:solidFill>
              </a:rPr>
              <a:t> the </a:t>
            </a:r>
            <a:r>
              <a:rPr lang="pl-PL" sz="3600" dirty="0" err="1">
                <a:solidFill>
                  <a:srgbClr val="FF0000"/>
                </a:solidFill>
              </a:rPr>
              <a:t>Latest</a:t>
            </a:r>
            <a:r>
              <a:rPr lang="pl-PL" sz="3600" dirty="0">
                <a:solidFill>
                  <a:srgbClr val="FF0000"/>
                </a:solidFill>
              </a:rPr>
              <a:t>-News </a:t>
            </a:r>
            <a:r>
              <a:rPr lang="pl-PL" sz="3600" dirty="0" err="1">
                <a:solidFill>
                  <a:srgbClr val="FF0000"/>
                </a:solidFill>
              </a:rPr>
              <a:t>section</a:t>
            </a:r>
            <a:endParaRPr lang="pl-PL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3600" dirty="0">
                <a:solidFill>
                  <a:srgbClr val="FF0000"/>
                </a:solidFill>
              </a:rPr>
              <a:t>on the </a:t>
            </a:r>
            <a:r>
              <a:rPr lang="pl-PL" sz="3600" dirty="0" err="1">
                <a:solidFill>
                  <a:srgbClr val="FF0000"/>
                </a:solidFill>
              </a:rPr>
              <a:t>Faculty’s</a:t>
            </a:r>
            <a:r>
              <a:rPr lang="pl-PL" sz="3600" dirty="0">
                <a:solidFill>
                  <a:srgbClr val="FF0000"/>
                </a:solidFill>
              </a:rPr>
              <a:t> </a:t>
            </a:r>
            <a:r>
              <a:rPr lang="pl-PL" sz="3600" dirty="0" err="1">
                <a:solidFill>
                  <a:srgbClr val="FF0000"/>
                </a:solidFill>
              </a:rPr>
              <a:t>website</a:t>
            </a:r>
            <a:r>
              <a:rPr lang="pl-PL" sz="3600" dirty="0">
                <a:solidFill>
                  <a:srgbClr val="FF0000"/>
                </a:solidFill>
              </a:rPr>
              <a:t> for </a:t>
            </a:r>
            <a:r>
              <a:rPr lang="pl-PL" sz="3600" dirty="0" err="1">
                <a:solidFill>
                  <a:srgbClr val="FF0000"/>
                </a:solidFill>
              </a:rPr>
              <a:t>details</a:t>
            </a:r>
            <a:r>
              <a:rPr lang="pl-PL" sz="3600" dirty="0">
                <a:solidFill>
                  <a:srgbClr val="FF0000"/>
                </a:solidFill>
              </a:rPr>
              <a:t>!</a:t>
            </a:r>
          </a:p>
          <a:p>
            <a:pPr marL="0" indent="0" algn="ctr">
              <a:buNone/>
            </a:pPr>
            <a:r>
              <a:rPr lang="pl-PL" sz="3600" dirty="0">
                <a:solidFill>
                  <a:srgbClr val="FF0000"/>
                </a:solidFill>
              </a:rPr>
              <a:t>(„tablica ogłoszeń”)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284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5832" y="188640"/>
            <a:ext cx="8229600" cy="1512168"/>
          </a:xfrm>
        </p:spPr>
        <p:txBody>
          <a:bodyPr/>
          <a:lstStyle/>
          <a:p>
            <a:r>
              <a:rPr lang="pl-PL" b="1" dirty="0"/>
              <a:t>Library Training </a:t>
            </a:r>
            <a:r>
              <a:rPr lang="pl-PL" dirty="0"/>
              <a:t>(2h) </a:t>
            </a:r>
            <a:br>
              <a:rPr lang="pl-PL" dirty="0"/>
            </a:br>
            <a:r>
              <a:rPr lang="pl-PL" b="1" dirty="0"/>
              <a:t>– Szkolenie Biblioteczne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5832" y="1988840"/>
            <a:ext cx="8229600" cy="4608512"/>
          </a:xfrm>
        </p:spPr>
        <p:txBody>
          <a:bodyPr/>
          <a:lstStyle/>
          <a:p>
            <a:pPr algn="ctr"/>
            <a:r>
              <a:rPr lang="pl-PL" dirty="0"/>
              <a:t>English-</a:t>
            </a:r>
            <a:r>
              <a:rPr lang="pl-PL" dirty="0" err="1"/>
              <a:t>language</a:t>
            </a:r>
            <a:r>
              <a:rPr lang="pl-PL" dirty="0"/>
              <a:t> Library – Collegium </a:t>
            </a:r>
            <a:r>
              <a:rPr lang="pl-PL" dirty="0" err="1"/>
              <a:t>Maius</a:t>
            </a:r>
            <a:r>
              <a:rPr lang="pl-PL" dirty="0"/>
              <a:t> – </a:t>
            </a:r>
            <a:r>
              <a:rPr lang="pl-PL" dirty="0" err="1"/>
              <a:t>room</a:t>
            </a:r>
            <a:r>
              <a:rPr lang="pl-PL" dirty="0"/>
              <a:t> 011 (</a:t>
            </a:r>
            <a:r>
              <a:rPr lang="pl-PL" dirty="0" err="1"/>
              <a:t>basement</a:t>
            </a:r>
            <a:r>
              <a:rPr lang="pl-PL" dirty="0"/>
              <a:t>)</a:t>
            </a:r>
          </a:p>
          <a:p>
            <a:pPr marL="0" indent="0" algn="ctr">
              <a:buNone/>
            </a:pPr>
            <a:endParaRPr lang="pl-PL" sz="800" dirty="0"/>
          </a:p>
          <a:p>
            <a:pPr marL="0" indent="0" algn="ctr">
              <a:buNone/>
            </a:pPr>
            <a:r>
              <a:rPr lang="pl-PL" dirty="0" err="1"/>
              <a:t>Only</a:t>
            </a:r>
            <a:r>
              <a:rPr lang="pl-PL" dirty="0"/>
              <a:t> one </a:t>
            </a:r>
            <a:r>
              <a:rPr lang="pl-PL" dirty="0" err="1"/>
              <a:t>meeting</a:t>
            </a:r>
            <a:r>
              <a:rPr lang="pl-PL" dirty="0"/>
              <a:t> – OBLIGATORY!!!</a:t>
            </a:r>
          </a:p>
          <a:p>
            <a:pPr marL="0" indent="0" algn="ctr">
              <a:buNone/>
            </a:pPr>
            <a:r>
              <a:rPr lang="pl-PL" dirty="0" err="1">
                <a:solidFill>
                  <a:srgbClr val="FF0000"/>
                </a:solidFill>
              </a:rPr>
              <a:t>will</a:t>
            </a:r>
            <a:r>
              <a:rPr lang="pl-PL" dirty="0">
                <a:solidFill>
                  <a:srgbClr val="FF0000"/>
                </a:solidFill>
              </a:rPr>
              <a:t> be </a:t>
            </a:r>
            <a:r>
              <a:rPr lang="pl-PL" dirty="0" err="1">
                <a:solidFill>
                  <a:srgbClr val="FF0000"/>
                </a:solidFill>
              </a:rPr>
              <a:t>announced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soon</a:t>
            </a: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2000" dirty="0"/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Do </a:t>
            </a:r>
            <a:r>
              <a:rPr lang="pl-PL" dirty="0" err="1">
                <a:solidFill>
                  <a:srgbClr val="FF0000"/>
                </a:solidFill>
              </a:rPr>
              <a:t>observe</a:t>
            </a:r>
            <a:r>
              <a:rPr lang="pl-PL" dirty="0">
                <a:solidFill>
                  <a:srgbClr val="FF0000"/>
                </a:solidFill>
              </a:rPr>
              <a:t> the </a:t>
            </a:r>
            <a:r>
              <a:rPr lang="pl-PL" dirty="0" err="1">
                <a:solidFill>
                  <a:srgbClr val="FF0000"/>
                </a:solidFill>
              </a:rPr>
              <a:t>Latest</a:t>
            </a:r>
            <a:r>
              <a:rPr lang="pl-PL" dirty="0">
                <a:solidFill>
                  <a:srgbClr val="FF0000"/>
                </a:solidFill>
              </a:rPr>
              <a:t>-News </a:t>
            </a:r>
            <a:r>
              <a:rPr lang="pl-PL" dirty="0" err="1">
                <a:solidFill>
                  <a:srgbClr val="FF0000"/>
                </a:solidFill>
              </a:rPr>
              <a:t>section</a:t>
            </a: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on the </a:t>
            </a:r>
            <a:r>
              <a:rPr lang="pl-PL" dirty="0" err="1">
                <a:solidFill>
                  <a:srgbClr val="FF0000"/>
                </a:solidFill>
              </a:rPr>
              <a:t>Faculty’s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website</a:t>
            </a:r>
            <a:r>
              <a:rPr lang="pl-PL" dirty="0">
                <a:solidFill>
                  <a:srgbClr val="FF0000"/>
                </a:solidFill>
              </a:rPr>
              <a:t> for </a:t>
            </a:r>
            <a:r>
              <a:rPr lang="pl-PL" dirty="0" err="1">
                <a:solidFill>
                  <a:srgbClr val="FF0000"/>
                </a:solidFill>
              </a:rPr>
              <a:t>details</a:t>
            </a:r>
            <a:r>
              <a:rPr lang="pl-PL" dirty="0">
                <a:solidFill>
                  <a:srgbClr val="FF0000"/>
                </a:solidFill>
              </a:rPr>
              <a:t>!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(„tablica ogłoszeń”)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3596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b="1" dirty="0" err="1"/>
              <a:t>UO’s</a:t>
            </a:r>
            <a:r>
              <a:rPr lang="pl-PL" altLang="pl-PL" b="1" dirty="0"/>
              <a:t> Library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03207"/>
            <a:ext cx="8229600" cy="519414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l-PL" altLang="pl-PL" b="1" dirty="0" err="1">
                <a:solidFill>
                  <a:srgbClr val="FF0000"/>
                </a:solidFill>
              </a:rPr>
              <a:t>Student’s</a:t>
            </a:r>
            <a:r>
              <a:rPr lang="pl-PL" altLang="pl-PL" b="1" dirty="0">
                <a:solidFill>
                  <a:srgbClr val="FF0000"/>
                </a:solidFill>
              </a:rPr>
              <a:t> ID to </a:t>
            </a:r>
            <a:r>
              <a:rPr lang="pl-PL" altLang="pl-PL" b="1" dirty="0" err="1">
                <a:solidFill>
                  <a:srgbClr val="FF0000"/>
                </a:solidFill>
              </a:rPr>
              <a:t>become</a:t>
            </a:r>
            <a:r>
              <a:rPr lang="pl-PL" altLang="pl-PL" b="1" dirty="0">
                <a:solidFill>
                  <a:srgbClr val="FF0000"/>
                </a:solidFill>
              </a:rPr>
              <a:t> a </a:t>
            </a:r>
            <a:r>
              <a:rPr lang="pl-PL" altLang="pl-PL" b="1" dirty="0" err="1">
                <a:solidFill>
                  <a:srgbClr val="FF0000"/>
                </a:solidFill>
              </a:rPr>
              <a:t>member</a:t>
            </a:r>
            <a:r>
              <a:rPr lang="pl-PL" altLang="pl-PL" b="1" dirty="0">
                <a:solidFill>
                  <a:srgbClr val="FF0000"/>
                </a:solidFill>
              </a:rPr>
              <a:t>!</a:t>
            </a:r>
          </a:p>
          <a:p>
            <a:pPr algn="ctr" eaLnBrk="1" hangingPunct="1">
              <a:buFont typeface="Arial" charset="0"/>
              <a:buNone/>
            </a:pPr>
            <a:endParaRPr lang="pl-PL" altLang="pl-PL" b="1" dirty="0">
              <a:solidFill>
                <a:srgbClr val="0070C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pl-PL" altLang="pl-PL" b="1" dirty="0">
                <a:solidFill>
                  <a:srgbClr val="0070C0"/>
                </a:solidFill>
              </a:rPr>
              <a:t>Library of the </a:t>
            </a:r>
            <a:r>
              <a:rPr lang="pl-PL" altLang="pl-PL" b="1" dirty="0" err="1">
                <a:solidFill>
                  <a:srgbClr val="0070C0"/>
                </a:solidFill>
              </a:rPr>
              <a:t>Faculty</a:t>
            </a:r>
            <a:r>
              <a:rPr lang="pl-PL" altLang="pl-PL" b="1" dirty="0">
                <a:solidFill>
                  <a:srgbClr val="0070C0"/>
                </a:solidFill>
              </a:rPr>
              <a:t> of </a:t>
            </a:r>
            <a:r>
              <a:rPr lang="pl-PL" altLang="pl-PL" b="1" dirty="0" err="1">
                <a:solidFill>
                  <a:srgbClr val="0070C0"/>
                </a:solidFill>
              </a:rPr>
              <a:t>Philology</a:t>
            </a:r>
            <a:r>
              <a:rPr lang="pl-PL" altLang="pl-PL" b="1" dirty="0">
                <a:solidFill>
                  <a:srgbClr val="0070C0"/>
                </a:solidFill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pl-PL" altLang="pl-PL" dirty="0"/>
              <a:t>   Collegium </a:t>
            </a:r>
            <a:r>
              <a:rPr lang="pl-PL" altLang="pl-PL" dirty="0" err="1"/>
              <a:t>Maius</a:t>
            </a:r>
            <a:r>
              <a:rPr lang="pl-PL" altLang="pl-PL" dirty="0"/>
              <a:t> (CM) sala 011 (</a:t>
            </a:r>
            <a:r>
              <a:rPr lang="pl-PL" altLang="pl-PL" dirty="0" err="1"/>
              <a:t>basement</a:t>
            </a:r>
            <a:r>
              <a:rPr lang="pl-PL" altLang="pl-PL" dirty="0"/>
              <a:t>)</a:t>
            </a:r>
          </a:p>
          <a:p>
            <a:pPr eaLnBrk="1" hangingPunct="1">
              <a:buFont typeface="Arial" charset="0"/>
              <a:buNone/>
            </a:pPr>
            <a:r>
              <a:rPr lang="pl-PL" altLang="pl-PL" b="1" dirty="0" err="1">
                <a:solidFill>
                  <a:srgbClr val="0070C0"/>
                </a:solidFill>
              </a:rPr>
              <a:t>Main</a:t>
            </a:r>
            <a:r>
              <a:rPr lang="pl-PL" altLang="pl-PL" b="1" dirty="0">
                <a:solidFill>
                  <a:srgbClr val="0070C0"/>
                </a:solidFill>
              </a:rPr>
              <a:t> Library:</a:t>
            </a:r>
          </a:p>
          <a:p>
            <a:pPr eaLnBrk="1" hangingPunct="1">
              <a:buFont typeface="Arial" charset="0"/>
              <a:buNone/>
            </a:pPr>
            <a:r>
              <a:rPr lang="pl-PL" altLang="pl-PL" dirty="0"/>
              <a:t>   ul. Strzelców Bytomskich 2, Opole</a:t>
            </a:r>
            <a:br>
              <a:rPr lang="pl-PL" altLang="pl-PL" dirty="0"/>
            </a:br>
            <a:endParaRPr lang="pl-PL" altLang="pl-PL" dirty="0"/>
          </a:p>
          <a:p>
            <a:pPr algn="ctr" eaLnBrk="1" hangingPunct="1">
              <a:buFont typeface="Arial" charset="0"/>
              <a:buNone/>
            </a:pPr>
            <a:r>
              <a:rPr lang="pl-PL" altLang="pl-PL" dirty="0" err="1"/>
              <a:t>Further</a:t>
            </a:r>
            <a:r>
              <a:rPr lang="pl-PL" altLang="pl-PL" dirty="0"/>
              <a:t> </a:t>
            </a:r>
            <a:r>
              <a:rPr lang="pl-PL" altLang="pl-PL" dirty="0" err="1"/>
              <a:t>details</a:t>
            </a:r>
            <a:r>
              <a:rPr lang="pl-PL" altLang="pl-PL" dirty="0"/>
              <a:t> </a:t>
            </a:r>
            <a:r>
              <a:rPr lang="pl-PL" altLang="pl-PL" dirty="0" err="1"/>
              <a:t>during</a:t>
            </a:r>
            <a:r>
              <a:rPr lang="pl-PL" altLang="pl-PL" dirty="0"/>
              <a:t> </a:t>
            </a:r>
            <a:r>
              <a:rPr lang="pl-PL" altLang="pl-PL" dirty="0" err="1"/>
              <a:t>your</a:t>
            </a:r>
            <a:r>
              <a:rPr lang="pl-PL" altLang="pl-PL" dirty="0"/>
              <a:t> </a:t>
            </a:r>
            <a:r>
              <a:rPr lang="pl-PL" altLang="pl-PL" b="1" dirty="0"/>
              <a:t>Library Training </a:t>
            </a:r>
            <a:r>
              <a:rPr lang="pl-PL" altLang="pl-PL" dirty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69371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pl-PL" altLang="pl-PL" sz="2800" b="1" dirty="0" err="1"/>
              <a:t>Academic</a:t>
            </a:r>
            <a:r>
              <a:rPr lang="pl-PL" altLang="pl-PL" sz="2800" b="1" dirty="0"/>
              <a:t> </a:t>
            </a:r>
            <a:r>
              <a:rPr lang="pl-PL" altLang="pl-PL" sz="2800" b="1" dirty="0" err="1"/>
              <a:t>Year</a:t>
            </a:r>
            <a:r>
              <a:rPr lang="pl-PL" altLang="pl-PL" sz="2800" b="1" dirty="0"/>
              <a:t> </a:t>
            </a:r>
            <a:r>
              <a:rPr lang="pl-PL" altLang="pl-PL" sz="2800" b="1" dirty="0" err="1"/>
              <a:t>Inauguration</a:t>
            </a:r>
            <a:endParaRPr lang="pl-PL" altLang="pl-PL" sz="2800" b="1" dirty="0"/>
          </a:p>
          <a:p>
            <a:pPr marL="0" indent="0" algn="ctr" eaLnBrk="1" hangingPunct="1">
              <a:buNone/>
              <a:defRPr/>
            </a:pPr>
            <a:r>
              <a:rPr lang="pl-PL" altLang="pl-PL" sz="2800" b="1" dirty="0">
                <a:solidFill>
                  <a:srgbClr val="0070C0"/>
                </a:solidFill>
              </a:rPr>
              <a:t>03.10. (</a:t>
            </a:r>
            <a:r>
              <a:rPr lang="pl-PL" altLang="pl-PL" sz="2800" b="1" dirty="0" err="1">
                <a:solidFill>
                  <a:srgbClr val="0070C0"/>
                </a:solidFill>
              </a:rPr>
              <a:t>Tuesday</a:t>
            </a:r>
            <a:r>
              <a:rPr lang="pl-PL" altLang="pl-PL" sz="2800" b="1" dirty="0">
                <a:solidFill>
                  <a:srgbClr val="0070C0"/>
                </a:solidFill>
              </a:rPr>
              <a:t>) </a:t>
            </a:r>
          </a:p>
          <a:p>
            <a:pPr marL="0" indent="0" algn="ctr" eaLnBrk="1" hangingPunct="1">
              <a:buNone/>
              <a:defRPr/>
            </a:pPr>
            <a:r>
              <a:rPr lang="pl-PL" altLang="pl-PL" sz="2800" b="1" dirty="0">
                <a:solidFill>
                  <a:srgbClr val="0070C0"/>
                </a:solidFill>
              </a:rPr>
              <a:t>one </a:t>
            </a:r>
            <a:r>
              <a:rPr lang="pl-PL" altLang="pl-PL" sz="2800" b="1" dirty="0" err="1">
                <a:solidFill>
                  <a:srgbClr val="0070C0"/>
                </a:solidFill>
              </a:rPr>
              <a:t>students</a:t>
            </a:r>
            <a:r>
              <a:rPr lang="pl-PL" altLang="pl-PL" sz="2800" b="1" dirty="0">
                <a:solidFill>
                  <a:srgbClr val="0070C0"/>
                </a:solidFill>
              </a:rPr>
              <a:t>’ </a:t>
            </a:r>
            <a:r>
              <a:rPr lang="pl-PL" altLang="pl-PL" sz="2800" b="1" dirty="0" err="1">
                <a:solidFill>
                  <a:srgbClr val="0070C0"/>
                </a:solidFill>
              </a:rPr>
              <a:t>representative</a:t>
            </a:r>
            <a:r>
              <a:rPr lang="pl-PL" altLang="pl-PL" sz="2800" b="1" dirty="0">
                <a:solidFill>
                  <a:srgbClr val="0070C0"/>
                </a:solidFill>
              </a:rPr>
              <a:t> </a:t>
            </a:r>
          </a:p>
          <a:p>
            <a:pPr marL="0" indent="0" algn="ctr" eaLnBrk="1" hangingPunct="1">
              <a:buNone/>
              <a:defRPr/>
            </a:pPr>
            <a:r>
              <a:rPr lang="pl-PL" altLang="pl-PL" sz="2800" b="1" dirty="0">
                <a:solidFill>
                  <a:srgbClr val="0070C0"/>
                </a:solidFill>
              </a:rPr>
              <a:t>to be </a:t>
            </a:r>
            <a:r>
              <a:rPr lang="pl-PL" altLang="pl-PL" sz="2800" b="1" dirty="0" err="1">
                <a:solidFill>
                  <a:srgbClr val="0070C0"/>
                </a:solidFill>
              </a:rPr>
              <a:t>present</a:t>
            </a:r>
            <a:endParaRPr lang="pl-PL" altLang="pl-PL" sz="2800" b="1" dirty="0">
              <a:solidFill>
                <a:srgbClr val="0070C0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pl-PL" sz="2800" dirty="0" err="1"/>
              <a:t>Expect</a:t>
            </a:r>
            <a:r>
              <a:rPr lang="pl-PL" sz="2800" dirty="0"/>
              <a:t> </a:t>
            </a:r>
            <a:r>
              <a:rPr lang="en-GB" sz="2800" dirty="0"/>
              <a:t>Rector’s hours</a:t>
            </a:r>
            <a:r>
              <a:rPr lang="pl-PL" sz="2800" dirty="0"/>
              <a:t> 10:00-14:00 </a:t>
            </a:r>
          </a:p>
          <a:p>
            <a:pPr marL="0" indent="0" algn="ctr" eaLnBrk="1" hangingPunct="1">
              <a:buNone/>
              <a:defRPr/>
            </a:pPr>
            <a:r>
              <a:rPr lang="pl-PL" sz="2800" dirty="0"/>
              <a:t>(no </a:t>
            </a:r>
            <a:r>
              <a:rPr lang="pl-PL" sz="2800" dirty="0" err="1"/>
              <a:t>classes</a:t>
            </a:r>
            <a:r>
              <a:rPr lang="pl-PL" sz="2800" dirty="0"/>
              <a:t> </a:t>
            </a:r>
            <a:r>
              <a:rPr lang="pl-PL" sz="2800" dirty="0" err="1"/>
              <a:t>during</a:t>
            </a:r>
            <a:r>
              <a:rPr lang="pl-PL" sz="2800" dirty="0"/>
              <a:t> </a:t>
            </a:r>
            <a:r>
              <a:rPr lang="pl-PL" sz="2800" dirty="0" err="1"/>
              <a:t>that</a:t>
            </a:r>
            <a:r>
              <a:rPr lang="pl-PL" sz="2800" dirty="0"/>
              <a:t> </a:t>
            </a:r>
            <a:r>
              <a:rPr lang="pl-PL" sz="2800" dirty="0" err="1"/>
              <a:t>time</a:t>
            </a:r>
            <a:r>
              <a:rPr lang="pl-PL" sz="2800" dirty="0"/>
              <a:t>)</a:t>
            </a:r>
          </a:p>
          <a:p>
            <a:pPr marL="0" indent="0" algn="ctr" eaLnBrk="1" hangingPunct="1">
              <a:buNone/>
              <a:defRPr/>
            </a:pPr>
            <a:endParaRPr lang="pl-PL" altLang="pl-PL" sz="2800" b="1" dirty="0"/>
          </a:p>
          <a:p>
            <a:pPr marL="0" indent="0" algn="ctr" eaLnBrk="1" hangingPunct="1">
              <a:buNone/>
              <a:defRPr/>
            </a:pPr>
            <a:r>
              <a:rPr lang="pl-PL" altLang="pl-PL" sz="2800" b="1" dirty="0"/>
              <a:t>YOUR TUESDAY CLASSES START 10.10.2023</a:t>
            </a:r>
          </a:p>
          <a:p>
            <a:pPr marL="0" indent="0" algn="ctr" eaLnBrk="1" hangingPunct="1">
              <a:buNone/>
              <a:defRPr/>
            </a:pPr>
            <a:endParaRPr lang="pl-PL" sz="2800" b="1" i="1" dirty="0"/>
          </a:p>
        </p:txBody>
      </p:sp>
      <p:sp>
        <p:nvSpPr>
          <p:cNvPr id="31747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/>
              <a:t>Inauguration</a:t>
            </a: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186343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46C4ED-2BBE-4FB6-BB14-C69C2A159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Academic</a:t>
            </a:r>
            <a:r>
              <a:rPr lang="pl-PL" dirty="0"/>
              <a:t> </a:t>
            </a:r>
            <a:r>
              <a:rPr lang="pl-PL" dirty="0" err="1"/>
              <a:t>year</a:t>
            </a:r>
            <a:r>
              <a:rPr lang="pl-PL" dirty="0"/>
              <a:t> </a:t>
            </a:r>
            <a:r>
              <a:rPr lang="pl-PL" dirty="0" err="1"/>
              <a:t>organisation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BA6827-4CBE-4A03-BB38-4797920B3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 err="1"/>
              <a:t>Check</a:t>
            </a:r>
            <a:r>
              <a:rPr lang="pl-PL" dirty="0"/>
              <a:t> out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</a:t>
            </a:r>
            <a:r>
              <a:rPr lang="pl-PL" dirty="0"/>
              <a:t> </a:t>
            </a:r>
            <a:r>
              <a:rPr lang="pl-PL" dirty="0" err="1"/>
              <a:t>website</a:t>
            </a:r>
            <a:r>
              <a:rPr lang="pl-PL" dirty="0"/>
              <a:t> for </a:t>
            </a:r>
            <a:r>
              <a:rPr lang="pl-PL" dirty="0" err="1"/>
              <a:t>details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076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CONFIRMATION OF YOUR STUDENT STATUS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pl-PL" altLang="pl-PL" sz="48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4800" dirty="0"/>
              <a:t>DEAN’S OFFICE</a:t>
            </a:r>
          </a:p>
          <a:p>
            <a:pPr algn="ctr" eaLnBrk="1" hangingPunct="1">
              <a:buFont typeface="Arial" charset="0"/>
              <a:buNone/>
            </a:pPr>
            <a:endParaRPr lang="pl-PL" altLang="pl-PL" sz="4800" dirty="0"/>
          </a:p>
          <a:p>
            <a:pPr algn="ctr" eaLnBrk="1" hangingPunct="1">
              <a:buNone/>
            </a:pPr>
            <a:r>
              <a:rPr lang="pl-PL" altLang="pl-PL" dirty="0"/>
              <a:t>Open </a:t>
            </a:r>
            <a:r>
              <a:rPr lang="pl-PL" altLang="pl-PL" dirty="0" err="1"/>
              <a:t>Tuesday-Friday</a:t>
            </a:r>
            <a:endParaRPr lang="pl-PL" altLang="pl-PL" dirty="0"/>
          </a:p>
          <a:p>
            <a:pPr algn="ctr" eaLnBrk="1" hangingPunct="1">
              <a:buNone/>
            </a:pPr>
            <a:r>
              <a:rPr lang="pl-PL" altLang="pl-PL" dirty="0"/>
              <a:t>10:00-14:00</a:t>
            </a:r>
          </a:p>
          <a:p>
            <a:pPr algn="ctr" eaLnBrk="1" hangingPunct="1">
              <a:buFont typeface="Arial" charset="0"/>
              <a:buNone/>
            </a:pPr>
            <a:endParaRPr lang="pl-PL" alt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Representative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one person to </a:t>
            </a:r>
            <a:r>
              <a:rPr lang="pl-PL" dirty="0" err="1"/>
              <a:t>represent</a:t>
            </a:r>
            <a:r>
              <a:rPr lang="pl-PL" dirty="0"/>
              <a:t> the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the </a:t>
            </a:r>
            <a:r>
              <a:rPr lang="pl-PL" dirty="0" err="1"/>
              <a:t>dean’s</a:t>
            </a:r>
            <a:r>
              <a:rPr lang="pl-PL" dirty="0"/>
              <a:t> </a:t>
            </a:r>
            <a:r>
              <a:rPr lang="pl-PL" dirty="0" err="1"/>
              <a:t>office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Select</a:t>
            </a:r>
          </a:p>
          <a:p>
            <a:pPr marL="0" indent="0">
              <a:buNone/>
            </a:pPr>
            <a:r>
              <a:rPr lang="pl-PL" dirty="0"/>
              <a:t>Pass the </a:t>
            </a:r>
            <a:r>
              <a:rPr lang="pl-PL" dirty="0" err="1"/>
              <a:t>contact</a:t>
            </a:r>
            <a:r>
              <a:rPr lang="pl-PL" dirty="0"/>
              <a:t> info to the tutor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148"/>
            <a:ext cx="9144000" cy="5468852"/>
          </a:xfrm>
          <a:prstGeom prst="rect">
            <a:avLst/>
          </a:prstGeom>
        </p:spPr>
      </p:pic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4680520" cy="136815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b="1" dirty="0"/>
              <a:t>ECTS</a:t>
            </a:r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13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altLang="pl-PL" sz="2800" b="1" dirty="0"/>
              <a:t>ECTS = </a:t>
            </a:r>
            <a:r>
              <a:rPr lang="pl-PL" altLang="pl-PL" sz="2800" b="1" dirty="0" err="1"/>
              <a:t>European</a:t>
            </a:r>
            <a:r>
              <a:rPr lang="pl-PL" altLang="pl-PL" sz="2800" b="1" dirty="0"/>
              <a:t> Credit Transfer System</a:t>
            </a:r>
            <a:r>
              <a:rPr lang="pl-PL" altLang="pl-PL" sz="2800" dirty="0"/>
              <a:t/>
            </a:r>
            <a:br>
              <a:rPr lang="pl-PL" altLang="pl-PL" sz="2800" dirty="0"/>
            </a:br>
            <a:r>
              <a:rPr lang="pl-PL" altLang="pl-PL" sz="2800" dirty="0"/>
              <a:t>(Europejski System Transferu Punktów)</a:t>
            </a:r>
            <a:br>
              <a:rPr lang="pl-PL" altLang="pl-PL" sz="2800" dirty="0"/>
            </a:br>
            <a:endParaRPr lang="pl-PL" altLang="pl-PL" sz="2800" dirty="0"/>
          </a:p>
          <a:p>
            <a:pPr eaLnBrk="1" hangingPunct="1"/>
            <a:r>
              <a:rPr lang="pl-PL" altLang="pl-PL" sz="2800" dirty="0" err="1"/>
              <a:t>You</a:t>
            </a:r>
            <a:r>
              <a:rPr lang="pl-PL" altLang="pl-PL" sz="2800" dirty="0"/>
              <a:t> </a:t>
            </a:r>
            <a:r>
              <a:rPr lang="pl-PL" altLang="pl-PL" sz="2800" dirty="0" err="1"/>
              <a:t>need</a:t>
            </a:r>
            <a:r>
              <a:rPr lang="pl-PL" altLang="pl-PL" sz="2800" dirty="0"/>
              <a:t> to </a:t>
            </a:r>
            <a:r>
              <a:rPr lang="pl-PL" altLang="pl-PL" sz="2800" dirty="0" err="1"/>
              <a:t>collect</a:t>
            </a:r>
            <a:r>
              <a:rPr lang="pl-PL" altLang="pl-PL" sz="2800" dirty="0"/>
              <a:t> 30 </a:t>
            </a:r>
            <a:r>
              <a:rPr lang="pl-PL" altLang="pl-PL" sz="2800" dirty="0" err="1"/>
              <a:t>points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each</a:t>
            </a:r>
            <a:r>
              <a:rPr lang="pl-PL" altLang="pl-PL" sz="2800" dirty="0"/>
              <a:t> </a:t>
            </a:r>
            <a:r>
              <a:rPr lang="pl-PL" altLang="pl-PL" sz="2800" dirty="0" err="1"/>
              <a:t>semester</a:t>
            </a:r>
            <a:r>
              <a:rPr lang="pl-PL" altLang="pl-PL" sz="2800" dirty="0"/>
              <a:t>!</a:t>
            </a:r>
          </a:p>
          <a:p>
            <a:pPr eaLnBrk="1" hangingPunct="1"/>
            <a:r>
              <a:rPr lang="pl-PL" altLang="pl-PL" sz="2800" dirty="0" err="1"/>
              <a:t>Some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are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variable</a:t>
            </a:r>
            <a:r>
              <a:rPr lang="pl-PL" altLang="pl-PL" sz="2800" dirty="0"/>
              <a:t> – </a:t>
            </a:r>
            <a:r>
              <a:rPr lang="pl-PL" altLang="pl-PL" sz="2800" dirty="0" err="1"/>
              <a:t>you</a:t>
            </a:r>
            <a:r>
              <a:rPr lang="pl-PL" altLang="pl-PL" sz="2800" dirty="0"/>
              <a:t> </a:t>
            </a:r>
            <a:r>
              <a:rPr lang="pl-PL" altLang="pl-PL" sz="2800" dirty="0" err="1"/>
              <a:t>need</a:t>
            </a:r>
            <a:r>
              <a:rPr lang="pl-PL" altLang="pl-PL" sz="2800" dirty="0"/>
              <a:t> to </a:t>
            </a:r>
            <a:r>
              <a:rPr lang="pl-PL" altLang="pl-PL" sz="2800" dirty="0" err="1"/>
              <a:t>enroll</a:t>
            </a:r>
            <a:r>
              <a:rPr lang="pl-PL" altLang="pl-PL" sz="2800" dirty="0"/>
              <a:t> via the USOSweb (</a:t>
            </a:r>
            <a:r>
              <a:rPr lang="pl-PL" altLang="pl-PL" sz="2800" dirty="0" err="1"/>
              <a:t>sem</a:t>
            </a:r>
            <a:r>
              <a:rPr lang="pl-PL" altLang="pl-PL" sz="2800" dirty="0"/>
              <a:t>. 2-6 - Wychowanie fizyczne, Lektorat, kurs ogólnouczelniany)</a:t>
            </a:r>
          </a:p>
          <a:p>
            <a:pPr eaLnBrk="1" hangingPunct="1"/>
            <a:r>
              <a:rPr lang="pl-PL" altLang="pl-PL" sz="2800" dirty="0"/>
              <a:t>USOS web – most </a:t>
            </a:r>
            <a:r>
              <a:rPr lang="pl-PL" altLang="pl-PL" sz="2800" dirty="0" err="1"/>
              <a:t>important</a:t>
            </a:r>
            <a:r>
              <a:rPr lang="pl-PL" altLang="pl-PL" sz="2800" dirty="0"/>
              <a:t> info re.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in the </a:t>
            </a:r>
            <a:r>
              <a:rPr lang="pl-PL" altLang="pl-PL" sz="2800" dirty="0" err="1"/>
              <a:t>teaching</a:t>
            </a:r>
            <a:r>
              <a:rPr lang="pl-PL" altLang="pl-PL" sz="2800" dirty="0"/>
              <a:t> programme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8E4FB3-42AF-414A-8A74-4FD7CC84F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schedule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FDEF0A-59A3-4821-8EDD-1C37E5925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endParaRPr lang="pl-PL" dirty="0"/>
          </a:p>
          <a:p>
            <a:r>
              <a:rPr lang="pl-PL" dirty="0" err="1"/>
              <a:t>Check</a:t>
            </a:r>
            <a:r>
              <a:rPr lang="pl-PL" dirty="0"/>
              <a:t> out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programme’s</a:t>
            </a:r>
            <a:r>
              <a:rPr lang="pl-PL" dirty="0"/>
              <a:t> </a:t>
            </a:r>
            <a:r>
              <a:rPr lang="pl-PL" dirty="0" err="1"/>
              <a:t>website</a:t>
            </a:r>
            <a:endParaRPr lang="pl-PL" dirty="0"/>
          </a:p>
          <a:p>
            <a:r>
              <a:rPr lang="pl-PL" dirty="0"/>
              <a:t>As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a </a:t>
            </a:r>
            <a:r>
              <a:rPr lang="pl-PL" dirty="0" err="1"/>
              <a:t>large</a:t>
            </a:r>
            <a:r>
              <a:rPr lang="pl-PL" dirty="0"/>
              <a:t> </a:t>
            </a:r>
            <a:r>
              <a:rPr lang="pl-PL" dirty="0" err="1"/>
              <a:t>group</a:t>
            </a:r>
            <a:r>
              <a:rPr lang="pl-PL" dirty="0"/>
              <a:t>,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be </a:t>
            </a:r>
            <a:r>
              <a:rPr lang="pl-PL" dirty="0" err="1"/>
              <a:t>divided</a:t>
            </a:r>
            <a:r>
              <a:rPr lang="pl-PL" dirty="0"/>
              <a:t> </a:t>
            </a:r>
            <a:r>
              <a:rPr lang="pl-PL" dirty="0" err="1"/>
              <a:t>into</a:t>
            </a:r>
            <a:r>
              <a:rPr lang="pl-PL" dirty="0"/>
              <a:t> </a:t>
            </a:r>
            <a:r>
              <a:rPr lang="pl-PL" dirty="0" err="1"/>
              <a:t>two</a:t>
            </a:r>
            <a:r>
              <a:rPr lang="pl-PL" dirty="0"/>
              <a:t> </a:t>
            </a:r>
            <a:r>
              <a:rPr lang="pl-PL" dirty="0" err="1"/>
              <a:t>smaller</a:t>
            </a:r>
            <a:r>
              <a:rPr lang="pl-PL" dirty="0"/>
              <a:t> </a:t>
            </a:r>
            <a:r>
              <a:rPr lang="pl-PL" dirty="0" err="1"/>
              <a:t>ones</a:t>
            </a:r>
            <a:r>
              <a:rPr lang="pl-PL" dirty="0"/>
              <a:t> </a:t>
            </a:r>
            <a:r>
              <a:rPr lang="pl-PL" dirty="0" err="1"/>
              <a:t>according</a:t>
            </a:r>
            <a:r>
              <a:rPr lang="pl-PL" dirty="0"/>
              <a:t> to the </a:t>
            </a:r>
            <a:r>
              <a:rPr lang="pl-PL" dirty="0" err="1"/>
              <a:t>alfabetical</a:t>
            </a:r>
            <a:r>
              <a:rPr lang="pl-PL" dirty="0"/>
              <a:t> order FOR TWO COURSES</a:t>
            </a:r>
          </a:p>
          <a:p>
            <a:r>
              <a:rPr lang="pl-PL" dirty="0"/>
              <a:t>Gr 1 – </a:t>
            </a:r>
            <a:r>
              <a:rPr lang="pl-PL" dirty="0" err="1"/>
              <a:t>first</a:t>
            </a:r>
            <a:r>
              <a:rPr lang="pl-PL" dirty="0"/>
              <a:t> 16 </a:t>
            </a:r>
            <a:r>
              <a:rPr lang="pl-PL" dirty="0" err="1"/>
              <a:t>students</a:t>
            </a:r>
            <a:endParaRPr lang="pl-PL" dirty="0"/>
          </a:p>
          <a:p>
            <a:r>
              <a:rPr lang="pl-PL" dirty="0"/>
              <a:t>Gr 2 – the </a:t>
            </a:r>
            <a:r>
              <a:rPr lang="pl-PL" dirty="0" err="1"/>
              <a:t>rest</a:t>
            </a:r>
            <a:r>
              <a:rPr lang="pl-PL" dirty="0"/>
              <a:t> of the </a:t>
            </a:r>
            <a:r>
              <a:rPr lang="pl-PL" dirty="0" err="1"/>
              <a:t>students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3116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r>
              <a:rPr lang="pl-PL" b="1" dirty="0">
                <a:sym typeface="Wingdings" panose="05000000000000000000" pitchFamily="2" charset="2"/>
              </a:rPr>
              <a:t>  </a:t>
            </a:r>
            <a:r>
              <a:rPr lang="pl-PL" b="1" dirty="0"/>
              <a:t>Dr Bartosz Poluszyński  </a:t>
            </a:r>
            <a:r>
              <a:rPr lang="pl-PL" b="1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/>
          <a:lstStyle/>
          <a:p>
            <a:r>
              <a:rPr lang="pl-PL" dirty="0" err="1"/>
              <a:t>JAT’s</a:t>
            </a:r>
            <a:r>
              <a:rPr lang="pl-PL" dirty="0"/>
              <a:t> </a:t>
            </a:r>
            <a:r>
              <a:rPr lang="pl-PL" b="1" dirty="0"/>
              <a:t>tutor </a:t>
            </a:r>
            <a:r>
              <a:rPr lang="pl-PL" dirty="0"/>
              <a:t>(1st and 2nd </a:t>
            </a:r>
            <a:r>
              <a:rPr lang="pl-PL" dirty="0" err="1"/>
              <a:t>year</a:t>
            </a:r>
            <a:r>
              <a:rPr lang="pl-PL" dirty="0"/>
              <a:t>)</a:t>
            </a:r>
          </a:p>
          <a:p>
            <a:r>
              <a:rPr lang="pl-PL" dirty="0" err="1"/>
              <a:t>Conducting</a:t>
            </a:r>
            <a:r>
              <a:rPr lang="pl-PL" dirty="0"/>
              <a:t> </a:t>
            </a:r>
            <a:r>
              <a:rPr lang="pl-PL" b="1" dirty="0"/>
              <a:t>PNJA</a:t>
            </a:r>
            <a:r>
              <a:rPr lang="pl-PL" dirty="0"/>
              <a:t> </a:t>
            </a:r>
            <a:r>
              <a:rPr lang="pl-PL" dirty="0" err="1"/>
              <a:t>classes</a:t>
            </a:r>
            <a:r>
              <a:rPr lang="pl-PL" dirty="0"/>
              <a:t> (6 </a:t>
            </a:r>
            <a:r>
              <a:rPr lang="pl-PL" dirty="0" err="1"/>
              <a:t>semesters</a:t>
            </a:r>
            <a:r>
              <a:rPr lang="pl-PL" dirty="0"/>
              <a:t>!) </a:t>
            </a:r>
            <a:br>
              <a:rPr lang="pl-PL" dirty="0"/>
            </a:br>
            <a:r>
              <a:rPr lang="pl-PL" dirty="0"/>
              <a:t>– in 1st </a:t>
            </a:r>
            <a:r>
              <a:rPr lang="pl-PL" dirty="0" err="1"/>
              <a:t>sem</a:t>
            </a:r>
            <a:r>
              <a:rPr lang="pl-PL" dirty="0"/>
              <a:t>. – 3 x 2h15’ / </a:t>
            </a:r>
            <a:r>
              <a:rPr lang="pl-PL" dirty="0" err="1"/>
              <a:t>week</a:t>
            </a:r>
            <a:endParaRPr lang="pl-PL" dirty="0"/>
          </a:p>
          <a:p>
            <a:r>
              <a:rPr lang="pl-PL" dirty="0" err="1"/>
              <a:t>Conducting</a:t>
            </a:r>
            <a:r>
              <a:rPr lang="pl-PL" dirty="0"/>
              <a:t> </a:t>
            </a:r>
            <a:r>
              <a:rPr lang="pl-PL" b="1" dirty="0"/>
              <a:t>English </a:t>
            </a:r>
            <a:r>
              <a:rPr lang="pl-PL" b="1" dirty="0" err="1"/>
              <a:t>phonetics</a:t>
            </a:r>
            <a:r>
              <a:rPr lang="pl-PL" dirty="0"/>
              <a:t> (2 </a:t>
            </a:r>
            <a:r>
              <a:rPr lang="pl-PL" dirty="0" err="1"/>
              <a:t>semesters</a:t>
            </a:r>
            <a:r>
              <a:rPr lang="pl-PL" dirty="0"/>
              <a:t>)</a:t>
            </a:r>
            <a:br>
              <a:rPr lang="pl-PL" dirty="0"/>
            </a:br>
            <a:r>
              <a:rPr lang="pl-PL" dirty="0"/>
              <a:t>– in 1st </a:t>
            </a:r>
            <a:r>
              <a:rPr lang="pl-PL" dirty="0" err="1"/>
              <a:t>sem</a:t>
            </a:r>
            <a:r>
              <a:rPr lang="pl-PL" dirty="0"/>
              <a:t>. – 1 x 2h15’ / </a:t>
            </a:r>
            <a:r>
              <a:rPr lang="pl-PL" dirty="0" err="1"/>
              <a:t>week</a:t>
            </a:r>
            <a:endParaRPr lang="pl-PL" dirty="0"/>
          </a:p>
          <a:p>
            <a:r>
              <a:rPr lang="pl-PL" dirty="0" err="1"/>
              <a:t>JAT’s</a:t>
            </a:r>
            <a:r>
              <a:rPr lang="pl-PL" dirty="0"/>
              <a:t> </a:t>
            </a:r>
            <a:r>
              <a:rPr lang="pl-PL" b="1" dirty="0" err="1"/>
              <a:t>Internships</a:t>
            </a:r>
            <a:r>
              <a:rPr lang="pl-PL" dirty="0"/>
              <a:t> </a:t>
            </a:r>
            <a:r>
              <a:rPr lang="pl-PL" dirty="0" err="1"/>
              <a:t>faculty</a:t>
            </a:r>
            <a:r>
              <a:rPr lang="pl-PL" dirty="0"/>
              <a:t> </a:t>
            </a:r>
            <a:r>
              <a:rPr lang="pl-PL" dirty="0" err="1"/>
              <a:t>coordinator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(</a:t>
            </a:r>
            <a:r>
              <a:rPr lang="pl-PL" dirty="0" err="1"/>
              <a:t>following</a:t>
            </a:r>
            <a:r>
              <a:rPr lang="pl-PL" dirty="0"/>
              <a:t> </a:t>
            </a:r>
            <a:r>
              <a:rPr lang="pl-PL" dirty="0" err="1"/>
              <a:t>sem</a:t>
            </a:r>
            <a:r>
              <a:rPr lang="pl-PL" dirty="0"/>
              <a:t>. 1-4)</a:t>
            </a:r>
          </a:p>
          <a:p>
            <a:r>
              <a:rPr lang="pl-PL" dirty="0" err="1"/>
              <a:t>Supervisor</a:t>
            </a:r>
            <a:r>
              <a:rPr lang="pl-PL" dirty="0"/>
              <a:t>/</a:t>
            </a:r>
            <a:r>
              <a:rPr lang="pl-PL" dirty="0" err="1"/>
              <a:t>reviewer</a:t>
            </a:r>
            <a:r>
              <a:rPr lang="pl-PL" dirty="0"/>
              <a:t> of </a:t>
            </a:r>
            <a:r>
              <a:rPr lang="pl-PL" b="1" dirty="0"/>
              <a:t>BA/MA </a:t>
            </a:r>
            <a:r>
              <a:rPr lang="pl-PL" b="1" dirty="0" err="1"/>
              <a:t>theses</a:t>
            </a:r>
            <a:endParaRPr lang="pl-PL" b="1" dirty="0"/>
          </a:p>
          <a:p>
            <a:r>
              <a:rPr lang="pl-PL" dirty="0"/>
              <a:t>Best </a:t>
            </a:r>
            <a:r>
              <a:rPr lang="pl-PL" dirty="0" err="1"/>
              <a:t>advisor</a:t>
            </a:r>
            <a:r>
              <a:rPr lang="pl-PL" dirty="0"/>
              <a:t>/</a:t>
            </a:r>
            <a:r>
              <a:rPr lang="pl-PL" dirty="0" err="1"/>
              <a:t>supporter</a:t>
            </a:r>
            <a:r>
              <a:rPr lang="pl-PL" dirty="0"/>
              <a:t>/</a:t>
            </a:r>
            <a:r>
              <a:rPr lang="pl-PL" dirty="0" err="1"/>
              <a:t>source</a:t>
            </a:r>
            <a:r>
              <a:rPr lang="pl-PL" dirty="0"/>
              <a:t> of info??? </a:t>
            </a:r>
            <a:r>
              <a:rPr lang="pl-PL" dirty="0">
                <a:solidFill>
                  <a:srgbClr val="FF0000"/>
                </a:solidFill>
                <a:sym typeface="Wingdings" panose="05000000000000000000" pitchFamily="2" charset="2"/>
              </a:rPr>
              <a:t>  </a:t>
            </a:r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2828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dirty="0"/>
              <a:t>Na czym polega praktyczność </a:t>
            </a:r>
            <a:r>
              <a:rPr lang="pl-PL" dirty="0" err="1"/>
              <a:t>JATu</a:t>
            </a:r>
            <a:r>
              <a:rPr lang="pl-PL" dirty="0"/>
              <a:t>?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5516" y="1844824"/>
            <a:ext cx="8712968" cy="3384376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Studenci ww. kierunku zobowiązani są do odbycia </a:t>
            </a:r>
            <a:r>
              <a:rPr lang="pl-PL" b="1" dirty="0"/>
              <a:t>930 godzin zegarowych praktyki zawodowej ciągłej </a:t>
            </a:r>
            <a:r>
              <a:rPr lang="pl-PL" dirty="0"/>
              <a:t>w cyklu kształcenia. </a:t>
            </a:r>
            <a:br>
              <a:rPr lang="pl-PL" dirty="0"/>
            </a:br>
            <a:r>
              <a:rPr lang="pl-PL" dirty="0"/>
              <a:t>Praktyka odbywa się semestrach 1-4 według następującego harmonogramu: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0777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pl-PL" dirty="0"/>
              <a:t>Na czym polega praktyczność </a:t>
            </a:r>
            <a:r>
              <a:rPr lang="pl-PL" dirty="0" err="1"/>
              <a:t>JATu</a:t>
            </a:r>
            <a:r>
              <a:rPr lang="pl-PL" dirty="0"/>
              <a:t>?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5516" y="1196752"/>
            <a:ext cx="8712968" cy="540060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pl-PL" sz="3000" dirty="0"/>
              <a:t>w semestrach 1-3 student odbywa </a:t>
            </a:r>
            <a:r>
              <a:rPr lang="pl-PL" sz="3000" u="sng" dirty="0"/>
              <a:t>10 tygodni</a:t>
            </a:r>
            <a:r>
              <a:rPr lang="pl-PL" sz="3000" dirty="0"/>
              <a:t> zajęć akademickich na uczelni, natomiast w pozostałych </a:t>
            </a:r>
            <a:br>
              <a:rPr lang="pl-PL" sz="3000" dirty="0"/>
            </a:br>
            <a:r>
              <a:rPr lang="pl-PL" sz="3000" u="sng" dirty="0"/>
              <a:t>5 tygodniach</a:t>
            </a:r>
            <a:r>
              <a:rPr lang="pl-PL" sz="3000" dirty="0"/>
              <a:t> semestru zobowiązany jest do odbycia praktyki zawodowej ciągłej – 5 dni w każdym tygodniu po 6 godzin zegarowych dziennie: </a:t>
            </a:r>
            <a:br>
              <a:rPr lang="pl-PL" sz="3000" dirty="0"/>
            </a:br>
            <a:r>
              <a:rPr lang="pl-PL" sz="2800" dirty="0"/>
              <a:t>- semestr 1: 5 tygodni x 30 godzin w każdym tygodniu = 150 godzin (6 punktów ECTS) – </a:t>
            </a:r>
            <a:r>
              <a:rPr lang="pl-PL" sz="2800" b="1" dirty="0"/>
              <a:t>w hotelu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- semestr 2: 5 tygodni x 30 godzin w każdym tygodniu = 150 godzin (6 punktów ECTS) – </a:t>
            </a:r>
            <a:r>
              <a:rPr lang="pl-PL" sz="2800" b="1" dirty="0"/>
              <a:t>w biurze podróży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- semestr 3: 5 tygodni x 30 godzin w każdym tygodniu = 150 godzin (6 punktów ECTS) – </a:t>
            </a:r>
            <a:r>
              <a:rPr lang="pl-PL" sz="2800" b="1" dirty="0"/>
              <a:t>przewoźnik (Sindbad)</a:t>
            </a:r>
            <a:br>
              <a:rPr lang="pl-PL" sz="2800" b="1" dirty="0"/>
            </a:br>
            <a:r>
              <a:rPr lang="pl-PL" sz="2800" b="1" dirty="0">
                <a:solidFill>
                  <a:srgbClr val="FF0000"/>
                </a:solidFill>
              </a:rPr>
              <a:t>SEMESTRY 1-3 = 3 x 150 = 450 godzin praktyk zaw.!</a:t>
            </a:r>
          </a:p>
        </p:txBody>
      </p:sp>
    </p:spTree>
    <p:extLst>
      <p:ext uri="{BB962C8B-B14F-4D97-AF65-F5344CB8AC3E}">
        <p14:creationId xmlns:p14="http://schemas.microsoft.com/office/powerpoint/2010/main" val="35157650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pl-PL" dirty="0"/>
              <a:t>Na czym polega praktyczność </a:t>
            </a:r>
            <a:r>
              <a:rPr lang="pl-PL" dirty="0" err="1"/>
              <a:t>JATu</a:t>
            </a:r>
            <a:r>
              <a:rPr lang="pl-PL" dirty="0"/>
              <a:t>?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5516" y="1196752"/>
            <a:ext cx="8712968" cy="5400600"/>
          </a:xfrm>
        </p:spPr>
        <p:txBody>
          <a:bodyPr/>
          <a:lstStyle/>
          <a:p>
            <a:pPr marL="514350" indent="-514350">
              <a:buFont typeface="+mj-lt"/>
              <a:buAutoNum type="arabicParenR" startAt="2"/>
            </a:pPr>
            <a:r>
              <a:rPr lang="pl-PL" sz="3000" dirty="0"/>
              <a:t>w semestrze 4 student odbywa zajęcia akademickie na uczelni oraz praktykę zawodową jednocześnie przez </a:t>
            </a:r>
            <a:r>
              <a:rPr lang="pl-PL" sz="3000" u="sng" dirty="0"/>
              <a:t>całe  15 tygodni</a:t>
            </a:r>
            <a:r>
              <a:rPr lang="pl-PL" sz="3000" dirty="0"/>
              <a:t> semestru: </a:t>
            </a:r>
            <a:br>
              <a:rPr lang="pl-PL" sz="3000" dirty="0"/>
            </a:br>
            <a:r>
              <a:rPr lang="pl-PL" sz="3000" dirty="0"/>
              <a:t>- 1 dzień zajęć akademickich na UO, </a:t>
            </a:r>
            <a:br>
              <a:rPr lang="pl-PL" sz="3000" dirty="0"/>
            </a:br>
            <a:r>
              <a:rPr lang="pl-PL" sz="3000" dirty="0"/>
              <a:t>- pozostałe 4 dni na praktyce zawodowej ciągłej – po 8 godzin zegarowych dziennie (tj. 32 godziny tygodniowo): </a:t>
            </a:r>
            <a:br>
              <a:rPr lang="pl-PL" sz="3000" dirty="0"/>
            </a:br>
            <a:r>
              <a:rPr lang="pl-PL" sz="3000" b="1" dirty="0">
                <a:solidFill>
                  <a:srgbClr val="FF0000"/>
                </a:solidFill>
              </a:rPr>
              <a:t>SEMESTR 4 = 15 tygodni x 32 godziny w każdym tygodniu = 480 godzin (22 punkty ECTS)!</a:t>
            </a:r>
            <a:br>
              <a:rPr lang="pl-PL" sz="3000" b="1" dirty="0">
                <a:solidFill>
                  <a:srgbClr val="FF0000"/>
                </a:solidFill>
              </a:rPr>
            </a:br>
            <a:endParaRPr lang="pl-PL" sz="30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 startAt="2"/>
            </a:pPr>
            <a:r>
              <a:rPr lang="pl-PL" sz="3000" b="1" u="sng" dirty="0">
                <a:solidFill>
                  <a:srgbClr val="FF0000"/>
                </a:solidFill>
              </a:rPr>
              <a:t>SEMESTRY 1-4: 450 + 480 = 930 godzin praktyk!!!</a:t>
            </a:r>
            <a:endParaRPr lang="pl-PL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32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672E37-1770-4F30-8268-8F629F48C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Lektoraty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DA4F9F-4131-48A5-80A8-9D8EA07C1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Sugerowane – zapisy w semestrze 2 i 3</a:t>
            </a:r>
          </a:p>
          <a:p>
            <a:r>
              <a:rPr lang="pl-PL" dirty="0"/>
              <a:t>Egzamin z lektoratu na B2 (język inny niż angielski) </a:t>
            </a:r>
          </a:p>
          <a:p>
            <a:r>
              <a:rPr lang="pl-PL" dirty="0"/>
              <a:t>Możliwa kontynuacja i dokształcanie – płatne (250zł za semestr 60 </a:t>
            </a:r>
            <a:r>
              <a:rPr lang="pl-PL" dirty="0" err="1"/>
              <a:t>godz</a:t>
            </a:r>
            <a:r>
              <a:rPr lang="pl-PL"/>
              <a:t>)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8150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5400" dirty="0" err="1"/>
              <a:t>Questions</a:t>
            </a:r>
            <a:r>
              <a:rPr lang="pl-PL" sz="5400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43862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10146"/>
          </a:xfrm>
        </p:spPr>
        <p:txBody>
          <a:bodyPr/>
          <a:lstStyle/>
          <a:p>
            <a:pPr eaLnBrk="1" hangingPunct="1"/>
            <a:r>
              <a:rPr lang="pl-PL" altLang="pl-PL" sz="4000" b="1" dirty="0"/>
              <a:t>J.M. Rektor Uniwersytetu Opolskiego</a:t>
            </a:r>
            <a:br>
              <a:rPr lang="pl-PL" altLang="pl-PL" sz="4000" b="1" dirty="0"/>
            </a:br>
            <a:r>
              <a:rPr lang="pl-PL" altLang="pl-PL" sz="4000" b="1" dirty="0"/>
              <a:t>Prof. dr hab. Marek </a:t>
            </a:r>
            <a:r>
              <a:rPr lang="pl-PL" altLang="pl-PL" sz="4000" b="1" dirty="0" err="1"/>
              <a:t>Masnyk</a:t>
            </a:r>
            <a:endParaRPr lang="pl-PL" altLang="pl-PL" sz="4000" b="1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701" y="1326778"/>
            <a:ext cx="6719285" cy="54277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 dirty="0"/>
              <a:t>STRUCTURE OF THE FACULTY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pl-PL" altLang="pl-PL" b="1" dirty="0" err="1"/>
              <a:t>Institute</a:t>
            </a:r>
            <a:r>
              <a:rPr lang="pl-PL" altLang="pl-PL" b="1" dirty="0"/>
              <a:t> of </a:t>
            </a:r>
            <a:r>
              <a:rPr lang="pl-PL" altLang="pl-PL" b="1" dirty="0" err="1"/>
              <a:t>Linguistics</a:t>
            </a:r>
            <a:r>
              <a:rPr lang="pl-PL" altLang="pl-PL" b="1" dirty="0"/>
              <a:t>  </a:t>
            </a:r>
          </a:p>
          <a:p>
            <a:pPr marL="0" indent="0">
              <a:buNone/>
            </a:pPr>
            <a:r>
              <a:rPr lang="pl-PL" altLang="pl-PL" b="1" dirty="0"/>
              <a:t>	</a:t>
            </a:r>
            <a:r>
              <a:rPr lang="pl-PL" altLang="pl-PL" dirty="0" err="1"/>
              <a:t>Headmaster</a:t>
            </a:r>
            <a:r>
              <a:rPr lang="pl-PL" altLang="pl-PL" dirty="0"/>
              <a:t>: prof. dr hab. Jolanta Nocoń</a:t>
            </a:r>
          </a:p>
          <a:p>
            <a:pPr marL="0" indent="0">
              <a:buNone/>
            </a:pPr>
            <a:r>
              <a:rPr lang="pl-PL" altLang="pl-PL" b="1" dirty="0" err="1"/>
              <a:t>Institute</a:t>
            </a:r>
            <a:r>
              <a:rPr lang="pl-PL" altLang="pl-PL" b="1" dirty="0"/>
              <a:t> of </a:t>
            </a:r>
            <a:r>
              <a:rPr lang="pl-PL" altLang="pl-PL" b="1" dirty="0" err="1"/>
              <a:t>Literary</a:t>
            </a:r>
            <a:r>
              <a:rPr lang="pl-PL" altLang="pl-PL" b="1" dirty="0"/>
              <a:t> </a:t>
            </a:r>
            <a:r>
              <a:rPr lang="pl-PL" altLang="pl-PL" b="1" dirty="0" err="1"/>
              <a:t>Studies</a:t>
            </a:r>
            <a:r>
              <a:rPr lang="pl-PL" altLang="pl-PL" b="1" dirty="0"/>
              <a:t> </a:t>
            </a:r>
          </a:p>
          <a:p>
            <a:pPr marL="0" indent="0">
              <a:buNone/>
            </a:pPr>
            <a:r>
              <a:rPr lang="pl-PL" altLang="pl-PL" b="1" dirty="0"/>
              <a:t>	</a:t>
            </a:r>
            <a:r>
              <a:rPr lang="pl-PL" altLang="pl-PL" dirty="0" err="1"/>
              <a:t>Headmaster</a:t>
            </a:r>
            <a:r>
              <a:rPr lang="pl-PL" altLang="pl-PL" dirty="0"/>
              <a:t>: prof. dr hab. Ryszard Wolny</a:t>
            </a:r>
          </a:p>
          <a:p>
            <a:pPr marL="0" indent="0">
              <a:buNone/>
            </a:pPr>
            <a:r>
              <a:rPr lang="pl-PL" altLang="pl-PL" b="1" dirty="0"/>
              <a:t>Dean (for </a:t>
            </a:r>
            <a:r>
              <a:rPr lang="pl-PL" altLang="pl-PL" b="1" dirty="0" err="1"/>
              <a:t>didactics</a:t>
            </a:r>
            <a:r>
              <a:rPr lang="pl-PL" altLang="pl-PL" b="1" dirty="0"/>
              <a:t> and student </a:t>
            </a:r>
            <a:r>
              <a:rPr lang="pl-PL" altLang="pl-PL" b="1" dirty="0" err="1"/>
              <a:t>affairs</a:t>
            </a:r>
            <a:r>
              <a:rPr lang="pl-PL" altLang="pl-PL" b="1" dirty="0"/>
              <a:t>) </a:t>
            </a:r>
          </a:p>
          <a:p>
            <a:pPr marL="0" indent="0">
              <a:buNone/>
            </a:pPr>
            <a:r>
              <a:rPr lang="pl-PL" altLang="pl-PL" dirty="0"/>
              <a:t>	dr Elżbieta Szymańska-</a:t>
            </a:r>
            <a:r>
              <a:rPr lang="pl-PL" altLang="pl-PL" dirty="0" err="1"/>
              <a:t>Czaplak</a:t>
            </a:r>
            <a:endParaRPr lang="pl-PL" altLang="pl-PL" dirty="0"/>
          </a:p>
          <a:p>
            <a:pPr marL="0" indent="0">
              <a:buNone/>
            </a:pPr>
            <a:r>
              <a:rPr lang="pl-PL" altLang="pl-PL" b="1" dirty="0" err="1"/>
              <a:t>Deputy</a:t>
            </a:r>
            <a:r>
              <a:rPr lang="pl-PL" altLang="pl-PL" b="1" dirty="0"/>
              <a:t> Dean – </a:t>
            </a:r>
            <a:r>
              <a:rPr lang="pl-PL" altLang="pl-PL" sz="2800" b="1" dirty="0" err="1"/>
              <a:t>coordinator</a:t>
            </a:r>
            <a:r>
              <a:rPr lang="pl-PL" altLang="pl-PL" sz="2800" b="1" dirty="0"/>
              <a:t> of </a:t>
            </a:r>
            <a:r>
              <a:rPr lang="pl-PL" altLang="pl-PL" sz="2800" b="1" dirty="0" err="1"/>
              <a:t>study</a:t>
            </a:r>
            <a:r>
              <a:rPr lang="pl-PL" altLang="pl-PL" sz="2800" b="1" dirty="0"/>
              <a:t> </a:t>
            </a:r>
            <a:r>
              <a:rPr lang="pl-PL" altLang="pl-PL" sz="2800" b="1" dirty="0" err="1"/>
              <a:t>programmes</a:t>
            </a:r>
            <a:endParaRPr lang="pl-PL" altLang="pl-PL" sz="2800" b="1" dirty="0"/>
          </a:p>
          <a:p>
            <a:pPr marL="0" indent="0">
              <a:buNone/>
            </a:pPr>
            <a:r>
              <a:rPr lang="pl-PL" altLang="pl-PL" dirty="0"/>
              <a:t>	dr Małgorzata Adams-Tukiendorf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pl-PL" altLang="pl-PL" b="1" dirty="0" err="1"/>
              <a:t>JAT’s</a:t>
            </a:r>
            <a:r>
              <a:rPr lang="pl-PL" altLang="pl-PL" b="1" dirty="0"/>
              <a:t> TUTOR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53975" y="1484784"/>
            <a:ext cx="9036050" cy="4896544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b="1" dirty="0"/>
              <a:t>dr Bartosz Poluszyński</a:t>
            </a:r>
            <a:r>
              <a:rPr lang="pl-PL" altLang="pl-PL" sz="4000" dirty="0"/>
              <a:t/>
            </a:r>
            <a:br>
              <a:rPr lang="pl-PL" altLang="pl-PL" sz="4000" dirty="0"/>
            </a:br>
            <a:r>
              <a:rPr lang="pl-PL" altLang="pl-PL" sz="4000" dirty="0"/>
              <a:t>(</a:t>
            </a:r>
            <a:r>
              <a:rPr lang="pl-PL" altLang="pl-PL" sz="4000" dirty="0" err="1"/>
              <a:t>Institute</a:t>
            </a:r>
            <a:r>
              <a:rPr lang="pl-PL" altLang="pl-PL" sz="4000" dirty="0"/>
              <a:t> of </a:t>
            </a:r>
            <a:r>
              <a:rPr lang="pl-PL" altLang="pl-PL" sz="4000" dirty="0" err="1"/>
              <a:t>Linguistics</a:t>
            </a:r>
            <a:r>
              <a:rPr lang="pl-PL" altLang="pl-PL" sz="4000" dirty="0"/>
              <a:t>)</a:t>
            </a: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>
                <a:hlinkClick r:id="rId2"/>
              </a:rPr>
              <a:t>mrbp@uni.opole.pl</a:t>
            </a:r>
            <a:r>
              <a:rPr lang="pl-PL" altLang="pl-PL" sz="4000" dirty="0"/>
              <a:t/>
            </a:r>
            <a:br>
              <a:rPr lang="pl-PL" altLang="pl-PL" sz="4000" dirty="0"/>
            </a:br>
            <a:endParaRPr lang="pl-PL" altLang="pl-PL" sz="4000" dirty="0"/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/>
              <a:t>Office </a:t>
            </a:r>
            <a:r>
              <a:rPr lang="pl-PL" altLang="pl-PL" sz="4000" dirty="0" err="1"/>
              <a:t>hours</a:t>
            </a:r>
            <a:r>
              <a:rPr lang="pl-PL" altLang="pl-PL" sz="4000" dirty="0"/>
              <a:t> in </a:t>
            </a:r>
            <a:r>
              <a:rPr lang="pl-PL" altLang="pl-PL" sz="4000" dirty="0" err="1"/>
              <a:t>Room</a:t>
            </a:r>
            <a:r>
              <a:rPr lang="pl-PL" altLang="pl-PL" sz="4000" dirty="0"/>
              <a:t> 120 CM – </a:t>
            </a:r>
            <a:br>
              <a:rPr lang="pl-PL" altLang="pl-PL" sz="4000" dirty="0"/>
            </a:br>
            <a:r>
              <a:rPr lang="pl-PL" altLang="pl-PL" sz="4000" dirty="0" err="1"/>
              <a:t>see</a:t>
            </a:r>
            <a:r>
              <a:rPr lang="pl-PL" altLang="pl-PL" sz="4000" dirty="0"/>
              <a:t> USOS web for </a:t>
            </a:r>
            <a:r>
              <a:rPr lang="pl-PL" altLang="pl-PL" sz="4000" dirty="0" err="1"/>
              <a:t>details</a:t>
            </a:r>
            <a:r>
              <a:rPr lang="pl-PL" altLang="pl-PL" sz="4000" dirty="0"/>
              <a:t> </a:t>
            </a:r>
            <a:br>
              <a:rPr lang="pl-PL" altLang="pl-PL" sz="4000" dirty="0"/>
            </a:br>
            <a:r>
              <a:rPr lang="pl-PL" altLang="pl-PL" sz="4000" dirty="0"/>
              <a:t>(</a:t>
            </a:r>
            <a:r>
              <a:rPr lang="pl-PL" altLang="pl-PL" sz="4000" dirty="0" err="1"/>
              <a:t>section</a:t>
            </a:r>
            <a:r>
              <a:rPr lang="pl-PL" altLang="pl-PL" sz="4000" dirty="0"/>
              <a:t> „Katalog//Studenci/Pracownicy”)</a:t>
            </a:r>
          </a:p>
        </p:txBody>
      </p:sp>
    </p:spTree>
    <p:extLst>
      <p:ext uri="{BB962C8B-B14F-4D97-AF65-F5344CB8AC3E}">
        <p14:creationId xmlns:p14="http://schemas.microsoft.com/office/powerpoint/2010/main" val="3593224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b="1" dirty="0" err="1"/>
              <a:t>Key</a:t>
            </a:r>
            <a:r>
              <a:rPr lang="pl-PL" altLang="pl-PL" b="1" dirty="0"/>
              <a:t> </a:t>
            </a:r>
            <a:r>
              <a:rPr lang="pl-PL" altLang="pl-PL" b="1" dirty="0" err="1"/>
              <a:t>websites</a:t>
            </a:r>
            <a:r>
              <a:rPr lang="pl-PL" altLang="pl-PL" b="1" dirty="0"/>
              <a:t> for </a:t>
            </a:r>
            <a:r>
              <a:rPr lang="pl-PL" altLang="pl-PL" b="1" dirty="0" err="1"/>
              <a:t>you</a:t>
            </a:r>
            <a:r>
              <a:rPr lang="pl-PL" altLang="pl-PL" b="1" dirty="0"/>
              <a:t>:</a:t>
            </a:r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0336"/>
          </a:xfrm>
        </p:spPr>
        <p:txBody>
          <a:bodyPr/>
          <a:lstStyle/>
          <a:p>
            <a:pPr algn="ctr" eaLnBrk="1" hangingPunct="1">
              <a:buNone/>
            </a:pPr>
            <a:r>
              <a:rPr lang="pl-PL" altLang="pl-PL" sz="4800" dirty="0">
                <a:hlinkClick r:id="rId3"/>
              </a:rPr>
              <a:t>www.uni.opole.pl</a:t>
            </a:r>
            <a:endParaRPr lang="pl-PL" altLang="pl-PL" sz="4800" dirty="0"/>
          </a:p>
          <a:p>
            <a:pPr algn="ctr" eaLnBrk="1" hangingPunct="1">
              <a:buNone/>
            </a:pPr>
            <a:r>
              <a:rPr lang="pl-PL" altLang="pl-PL" sz="4800" dirty="0">
                <a:hlinkClick r:id="rId4"/>
              </a:rPr>
              <a:t>www.wfil.uni.opole.pl</a:t>
            </a:r>
            <a:endParaRPr lang="pl-PL" altLang="pl-PL" sz="4800" dirty="0"/>
          </a:p>
          <a:p>
            <a:pPr algn="ctr" eaLnBrk="1" hangingPunct="1">
              <a:buNone/>
            </a:pPr>
            <a:r>
              <a:rPr lang="pl-PL" altLang="pl-PL" sz="4800" b="1" dirty="0">
                <a:hlinkClick r:id="rId5"/>
              </a:rPr>
              <a:t>www.jat.wfil.uni.opole.pl</a:t>
            </a:r>
            <a:endParaRPr lang="pl-PL" altLang="pl-PL" sz="4800" b="1" dirty="0"/>
          </a:p>
          <a:p>
            <a:pPr algn="ctr" eaLnBrk="1" hangingPunct="1">
              <a:buNone/>
            </a:pPr>
            <a:r>
              <a:rPr lang="pl-PL" altLang="pl-PL" sz="4800" dirty="0">
                <a:hlinkClick r:id="rId6"/>
              </a:rPr>
              <a:t>www.kwestura.uni.opole.pl</a:t>
            </a:r>
            <a:endParaRPr lang="pl-PL" altLang="pl-PL" sz="4800" dirty="0"/>
          </a:p>
          <a:p>
            <a:pPr algn="ctr" eaLnBrk="1" hangingPunct="1">
              <a:buNone/>
            </a:pPr>
            <a:r>
              <a:rPr lang="pl-PL" altLang="pl-PL" sz="4800" dirty="0">
                <a:hlinkClick r:id="rId7"/>
              </a:rPr>
              <a:t>www.studenci.uni.opole.pl</a:t>
            </a:r>
            <a:r>
              <a:rPr lang="pl-PL" altLang="pl-PL" sz="4800" dirty="0"/>
              <a:t/>
            </a:r>
            <a:br>
              <a:rPr lang="pl-PL" altLang="pl-PL" sz="4800" dirty="0"/>
            </a:br>
            <a:r>
              <a:rPr lang="pl-PL" altLang="pl-PL" sz="4800" dirty="0"/>
              <a:t>(</a:t>
            </a:r>
            <a:r>
              <a:rPr lang="pl-PL" altLang="pl-PL" sz="4800" dirty="0">
                <a:hlinkClick r:id="rId8"/>
              </a:rPr>
              <a:t>www.bdss.uni.opole.pl</a:t>
            </a:r>
            <a:r>
              <a:rPr lang="pl-PL" altLang="pl-PL" sz="4800" dirty="0"/>
              <a:t>)</a:t>
            </a:r>
          </a:p>
          <a:p>
            <a:pPr algn="ctr" eaLnBrk="1" hangingPunct="1">
              <a:buFont typeface="Arial" charset="0"/>
              <a:buNone/>
            </a:pPr>
            <a:endParaRPr lang="pl-PL" altLang="pl-PL" sz="4800" dirty="0"/>
          </a:p>
          <a:p>
            <a:pPr algn="ctr" eaLnBrk="1" hangingPunct="1">
              <a:buFont typeface="Arial" charset="0"/>
              <a:buNone/>
            </a:pPr>
            <a:endParaRPr lang="pl-PL" altLang="pl-PL" sz="54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4800" b="1" u="sng" dirty="0" err="1"/>
              <a:t>Check</a:t>
            </a:r>
            <a:r>
              <a:rPr lang="pl-PL" altLang="pl-PL" sz="4800" b="1" u="sng" dirty="0"/>
              <a:t> out </a:t>
            </a:r>
            <a:r>
              <a:rPr lang="pl-PL" altLang="pl-PL" sz="4800" b="1" u="sng" dirty="0" err="1"/>
              <a:t>your</a:t>
            </a:r>
            <a:r>
              <a:rPr lang="pl-PL" altLang="pl-PL" sz="4800" b="1" u="sng" dirty="0"/>
              <a:t> </a:t>
            </a:r>
            <a:r>
              <a:rPr lang="pl-PL" altLang="pl-PL" sz="4800" b="1" u="sng" dirty="0" err="1"/>
              <a:t>study</a:t>
            </a:r>
            <a:r>
              <a:rPr lang="pl-PL" altLang="pl-PL" sz="4800" b="1" u="sng" dirty="0"/>
              <a:t> </a:t>
            </a:r>
            <a:r>
              <a:rPr lang="pl-PL" altLang="pl-PL" sz="4800" b="1" u="sng" dirty="0" err="1"/>
              <a:t>programme’s</a:t>
            </a:r>
            <a:r>
              <a:rPr lang="pl-PL" altLang="pl-PL" sz="4800" b="1" u="sng" dirty="0"/>
              <a:t> </a:t>
            </a:r>
            <a:r>
              <a:rPr lang="pl-PL" altLang="pl-PL" sz="4800" b="1" u="sng" dirty="0" err="1"/>
              <a:t>website</a:t>
            </a:r>
            <a:endParaRPr lang="pl-PL" altLang="pl-PL" sz="4800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USOSweb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Your</a:t>
            </a:r>
            <a:r>
              <a:rPr lang="pl-PL" dirty="0"/>
              <a:t> email </a:t>
            </a:r>
            <a:r>
              <a:rPr lang="pl-PL" dirty="0" err="1"/>
              <a:t>address</a:t>
            </a:r>
            <a:r>
              <a:rPr lang="pl-PL" dirty="0"/>
              <a:t> to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b="1" dirty="0"/>
              <a:t>nr_indeksu@student.uni.opole.pl</a:t>
            </a:r>
            <a:r>
              <a:rPr lang="pl-PL" dirty="0"/>
              <a:t> (nr indeksu = nr albumu).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logins</a:t>
            </a:r>
            <a:r>
              <a:rPr lang="pl-PL" dirty="0"/>
              <a:t> to </a:t>
            </a:r>
            <a:r>
              <a:rPr lang="pl-PL" b="1" dirty="0" err="1"/>
              <a:t>USOSweb</a:t>
            </a:r>
            <a:r>
              <a:rPr lang="pl-PL" dirty="0"/>
              <a:t> </a:t>
            </a:r>
            <a:r>
              <a:rPr lang="pl-PL" b="1" dirty="0"/>
              <a:t>https://usosweb.uni.opole.pl</a:t>
            </a:r>
            <a:r>
              <a:rPr lang="pl-PL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password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same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pl-PL" dirty="0"/>
              <a:t>Centrum Nowoczesnych Technologii – in </a:t>
            </a:r>
            <a:r>
              <a:rPr lang="pl-PL" dirty="0" err="1"/>
              <a:t>case</a:t>
            </a:r>
            <a:r>
              <a:rPr lang="pl-PL" dirty="0"/>
              <a:t> of </a:t>
            </a:r>
            <a:r>
              <a:rPr lang="pl-PL" dirty="0" err="1"/>
              <a:t>problems</a:t>
            </a: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6064" y="116632"/>
            <a:ext cx="8229600" cy="1143000"/>
          </a:xfrm>
        </p:spPr>
        <p:txBody>
          <a:bodyPr/>
          <a:lstStyle/>
          <a:p>
            <a:r>
              <a:rPr lang="pl-PL" dirty="0"/>
              <a:t>Student ID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6064" y="1124744"/>
            <a:ext cx="8229600" cy="5472608"/>
          </a:xfrm>
        </p:spPr>
        <p:txBody>
          <a:bodyPr/>
          <a:lstStyle/>
          <a:p>
            <a:r>
              <a:rPr lang="pl-PL" dirty="0"/>
              <a:t>Log in to </a:t>
            </a:r>
            <a:r>
              <a:rPr lang="pl-PL" dirty="0" err="1"/>
              <a:t>your</a:t>
            </a:r>
            <a:r>
              <a:rPr lang="pl-PL" dirty="0"/>
              <a:t> USOS </a:t>
            </a:r>
            <a:r>
              <a:rPr lang="pl-PL" dirty="0" err="1"/>
              <a:t>account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already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both</a:t>
            </a:r>
            <a:r>
              <a:rPr lang="pl-PL" dirty="0"/>
              <a:t> log in and </a:t>
            </a:r>
            <a:r>
              <a:rPr lang="pl-PL" dirty="0" err="1"/>
              <a:t>password</a:t>
            </a:r>
            <a:r>
              <a:rPr lang="pl-PL" dirty="0"/>
              <a:t>)</a:t>
            </a:r>
          </a:p>
          <a:p>
            <a:r>
              <a:rPr lang="pl-PL" dirty="0"/>
              <a:t>STUDENT folder</a:t>
            </a:r>
          </a:p>
          <a:p>
            <a:r>
              <a:rPr lang="pl-PL" dirty="0" err="1"/>
              <a:t>Payment</a:t>
            </a:r>
            <a:r>
              <a:rPr lang="pl-PL" dirty="0"/>
              <a:t> 22 PLN (model FK)</a:t>
            </a:r>
          </a:p>
          <a:p>
            <a:r>
              <a:rPr lang="pl-PL" dirty="0" err="1"/>
              <a:t>Check</a:t>
            </a:r>
            <a:r>
              <a:rPr lang="pl-PL" dirty="0"/>
              <a:t> out bank </a:t>
            </a:r>
            <a:r>
              <a:rPr lang="pl-PL" dirty="0" err="1"/>
              <a:t>accounts</a:t>
            </a:r>
            <a:r>
              <a:rPr lang="pl-PL" dirty="0"/>
              <a:t> of UO</a:t>
            </a:r>
          </a:p>
          <a:p>
            <a:r>
              <a:rPr lang="pl-PL" dirty="0" err="1"/>
              <a:t>Choose</a:t>
            </a:r>
            <a:r>
              <a:rPr lang="pl-PL" dirty="0"/>
              <a:t> the </a:t>
            </a:r>
            <a:r>
              <a:rPr lang="pl-PL" dirty="0" err="1"/>
              <a:t>account</a:t>
            </a:r>
            <a:r>
              <a:rPr lang="pl-PL" dirty="0"/>
              <a:t> for student ID (</a:t>
            </a:r>
            <a:r>
              <a:rPr lang="pl-PL" dirty="0" err="1"/>
              <a:t>download</a:t>
            </a:r>
            <a:r>
              <a:rPr lang="pl-PL" dirty="0"/>
              <a:t> the form) – </a:t>
            </a:r>
            <a:r>
              <a:rPr lang="pl-PL" sz="2800" dirty="0"/>
              <a:t>opłata za legitymację elektroniczną</a:t>
            </a:r>
          </a:p>
          <a:p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ready</a:t>
            </a:r>
            <a:r>
              <a:rPr lang="pl-PL" dirty="0"/>
              <a:t> –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be </a:t>
            </a:r>
            <a:r>
              <a:rPr lang="pl-PL" dirty="0" err="1"/>
              <a:t>notified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9420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SCHEDULE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>
              <a:hlinkClick r:id="rId2"/>
            </a:endParaRPr>
          </a:p>
          <a:p>
            <a:r>
              <a:rPr lang="pl-PL" dirty="0" err="1"/>
              <a:t>Check</a:t>
            </a:r>
            <a:r>
              <a:rPr lang="pl-PL" dirty="0"/>
              <a:t> out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programme’s</a:t>
            </a:r>
            <a:r>
              <a:rPr lang="pl-PL" dirty="0"/>
              <a:t> </a:t>
            </a:r>
            <a:r>
              <a:rPr lang="pl-PL" dirty="0" err="1"/>
              <a:t>website</a:t>
            </a:r>
            <a:endParaRPr lang="pl-PL" dirty="0"/>
          </a:p>
          <a:p>
            <a:endParaRPr lang="pl-PL" dirty="0"/>
          </a:p>
          <a:p>
            <a:pPr algn="ctr" eaLnBrk="1" hangingPunct="1">
              <a:buNone/>
            </a:pPr>
            <a:r>
              <a:rPr lang="pl-PL" altLang="pl-PL" sz="3600" b="1" dirty="0">
                <a:hlinkClick r:id="rId3"/>
              </a:rPr>
              <a:t>www.jat.wfil.uni.opole.pl</a:t>
            </a:r>
            <a:endParaRPr lang="pl-PL" altLang="pl-PL" sz="36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83153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599</Words>
  <Application>Microsoft Office PowerPoint</Application>
  <PresentationFormat>Pokaz na ekranie (4:3)</PresentationFormat>
  <Paragraphs>149</Paragraphs>
  <Slides>27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Motyw pakietu Office</vt:lpstr>
      <vt:lpstr>UNIVERSITY OF OPOLE FACULTY OF PHILOLOGY</vt:lpstr>
      <vt:lpstr>Prezentacja programu PowerPoint</vt:lpstr>
      <vt:lpstr>J.M. Rektor Uniwersytetu Opolskiego Prof. dr hab. Marek Masnyk</vt:lpstr>
      <vt:lpstr>STRUCTURE OF THE FACULTY</vt:lpstr>
      <vt:lpstr>JAT’s TUTOR</vt:lpstr>
      <vt:lpstr>Key websites for you:</vt:lpstr>
      <vt:lpstr>USOSweb</vt:lpstr>
      <vt:lpstr>Student ID</vt:lpstr>
      <vt:lpstr>SCHEDULE </vt:lpstr>
      <vt:lpstr>ROOMS INFO </vt:lpstr>
      <vt:lpstr>ONLINE TEACHING</vt:lpstr>
      <vt:lpstr>Obligatory workshops</vt:lpstr>
      <vt:lpstr>Safety Training BHP (4h)</vt:lpstr>
      <vt:lpstr>Library Training (2h)  – Szkolenie Biblioteczne</vt:lpstr>
      <vt:lpstr>UO’s Library</vt:lpstr>
      <vt:lpstr>Inauguration</vt:lpstr>
      <vt:lpstr>Academic year organisation</vt:lpstr>
      <vt:lpstr>CONFIRMATION OF YOUR STUDENT STATUS</vt:lpstr>
      <vt:lpstr>Representative</vt:lpstr>
      <vt:lpstr>ECTS</vt:lpstr>
      <vt:lpstr>schedule</vt:lpstr>
      <vt:lpstr>  Dr Bartosz Poluszyński  </vt:lpstr>
      <vt:lpstr>Na czym polega praktyczność JATu?</vt:lpstr>
      <vt:lpstr>Na czym polega praktyczność JATu?</vt:lpstr>
      <vt:lpstr>Na czym polega praktyczność JATu?</vt:lpstr>
      <vt:lpstr>Lektoraty</vt:lpstr>
      <vt:lpstr>Prezentacja programu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 Sutarzewicz</dc:creator>
  <cp:lastModifiedBy>Małgorzata Adams-Tukiendorf</cp:lastModifiedBy>
  <cp:revision>135</cp:revision>
  <dcterms:created xsi:type="dcterms:W3CDTF">2012-09-24T17:11:29Z</dcterms:created>
  <dcterms:modified xsi:type="dcterms:W3CDTF">2023-09-29T11:21:15Z</dcterms:modified>
</cp:coreProperties>
</file>